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6"/>
  </p:notesMasterIdLst>
  <p:sldIdLst>
    <p:sldId id="256" r:id="rId2"/>
    <p:sldId id="342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1" r:id="rId47"/>
    <p:sldId id="303" r:id="rId48"/>
    <p:sldId id="304" r:id="rId49"/>
    <p:sldId id="305" r:id="rId50"/>
    <p:sldId id="306" r:id="rId51"/>
    <p:sldId id="308" r:id="rId52"/>
    <p:sldId id="307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52CBE-D289-4FE1-889F-F5510880A45D}" type="datetimeFigureOut">
              <a:rPr lang="tr-TR" smtClean="0"/>
              <a:t>21.11.2018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311D8-DDE4-4DD6-88DB-6BA53F3FA7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2792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5400" dirty="0" smtClean="0"/>
              <a:t>Object Detection: Deep Learning Approaches</a:t>
            </a:r>
            <a:endParaRPr lang="tr-TR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Ufuk Can Biçici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936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Use Cases: Speech to Text</a:t>
            </a:r>
            <a:endParaRPr lang="tr-T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744" y="2052638"/>
            <a:ext cx="641428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5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Use Cases: Vision</a:t>
            </a:r>
            <a:endParaRPr lang="tr-T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FCF58E38-0980-4673-B7D5-C918EAEE69F1}"/>
              </a:ext>
            </a:extLst>
          </p:cNvPr>
          <p:cNvSpPr txBox="1">
            <a:spLocks/>
          </p:cNvSpPr>
          <p:nvPr/>
        </p:nvSpPr>
        <p:spPr>
          <a:xfrm>
            <a:off x="1402978" y="2186557"/>
            <a:ext cx="2625703" cy="375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tr-TR" smtClean="0"/>
              <a:t>Image Segmentation</a:t>
            </a:r>
            <a:endParaRPr lang="tr-TR" dirty="0"/>
          </a:p>
        </p:txBody>
      </p:sp>
      <p:pic>
        <p:nvPicPr>
          <p:cNvPr id="11" name="Picture 2" descr="image classification image segmentation ile ilgili görsel sonucu">
            <a:extLst>
              <a:ext uri="{FF2B5EF4-FFF2-40B4-BE49-F238E27FC236}">
                <a16:creationId xmlns:a16="http://schemas.microsoft.com/office/drawing/2014/main" id="{FDC1BF7F-E71C-48B3-A007-7F03BD88B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7" y="2572415"/>
            <a:ext cx="4348066" cy="21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EE4FFBC0-9854-427E-8BA4-A3F8DD644856}"/>
              </a:ext>
            </a:extLst>
          </p:cNvPr>
          <p:cNvSpPr txBox="1">
            <a:spLocks/>
          </p:cNvSpPr>
          <p:nvPr/>
        </p:nvSpPr>
        <p:spPr>
          <a:xfrm>
            <a:off x="5358845" y="2217374"/>
            <a:ext cx="2625703" cy="375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tr-TR" dirty="0"/>
              <a:t>Image </a:t>
            </a:r>
            <a:r>
              <a:rPr lang="tr-TR" dirty="0" err="1"/>
              <a:t>Classification</a:t>
            </a:r>
            <a:endParaRPr lang="tr-TR" dirty="0"/>
          </a:p>
        </p:txBody>
      </p:sp>
      <p:pic>
        <p:nvPicPr>
          <p:cNvPr id="13" name="Picture 4" descr="image classification deep learning ile ilgili görsel sonucu">
            <a:extLst>
              <a:ext uri="{FF2B5EF4-FFF2-40B4-BE49-F238E27FC236}">
                <a16:creationId xmlns:a16="http://schemas.microsoft.com/office/drawing/2014/main" id="{E2917520-340D-4720-80C0-AD7CB452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330" y="2640562"/>
            <a:ext cx="2590605" cy="28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Resim 3">
            <a:extLst>
              <a:ext uri="{FF2B5EF4-FFF2-40B4-BE49-F238E27FC236}">
                <a16:creationId xmlns:a16="http://schemas.microsoft.com/office/drawing/2014/main" id="{4370E50F-0588-4593-BF16-F50C10EC8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020" y="2612564"/>
            <a:ext cx="2701164" cy="2672768"/>
          </a:xfrm>
          <a:prstGeom prst="rect">
            <a:avLst/>
          </a:prstGeom>
        </p:spPr>
      </p:pic>
      <p:sp>
        <p:nvSpPr>
          <p:cNvPr id="15" name="Dikdörtgen 5">
            <a:extLst>
              <a:ext uri="{FF2B5EF4-FFF2-40B4-BE49-F238E27FC236}">
                <a16:creationId xmlns:a16="http://schemas.microsoft.com/office/drawing/2014/main" id="{467DD5D9-7C1E-4C17-82D2-7FA924160692}"/>
              </a:ext>
            </a:extLst>
          </p:cNvPr>
          <p:cNvSpPr/>
          <p:nvPr/>
        </p:nvSpPr>
        <p:spPr>
          <a:xfrm>
            <a:off x="8965205" y="2226153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Object </a:t>
            </a:r>
            <a:r>
              <a:rPr lang="tr-TR" dirty="0" err="1"/>
              <a:t>Detection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9549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Use Cases: NLP</a:t>
            </a:r>
            <a:endParaRPr lang="tr-T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58035" y="1324127"/>
            <a:ext cx="7765234" cy="52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Use Cases: Vision + NLP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32" y="1270520"/>
            <a:ext cx="8562702" cy="542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9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Use Cases: Super Resolution – Image Restoration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089" y="2482759"/>
            <a:ext cx="78676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83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Use Cases: Generative Models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48" y="1606363"/>
            <a:ext cx="6125255" cy="47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0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Use Cases: Reinforcement Learning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09" y="1401809"/>
            <a:ext cx="7543800" cy="51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On Deep Learning Frameworks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Most deep learning frameworks build a computation graph.</a:t>
                </a:r>
              </a:p>
              <a:p>
                <a:r>
                  <a:rPr lang="tr-TR" dirty="0" smtClean="0"/>
                  <a:t>A computation graph is a DAG for mathematical operations.</a:t>
                </a:r>
              </a:p>
              <a:p>
                <a:pPr lvl="1"/>
                <a:r>
                  <a:rPr lang="tr-TR" dirty="0" smtClean="0"/>
                  <a:t>Scalar/Matrix operations, nonlinear operations, indexing operations, etc.</a:t>
                </a:r>
              </a:p>
              <a:p>
                <a:r>
                  <a:rPr lang="tr-TR" dirty="0" smtClean="0"/>
                  <a:t>Most of such libraries use </a:t>
                </a:r>
                <a:r>
                  <a:rPr lang="tr-TR" b="1" dirty="0" smtClean="0"/>
                  <a:t>automatic differentation.</a:t>
                </a:r>
              </a:p>
              <a:p>
                <a:r>
                  <a:rPr lang="tr-TR" dirty="0" smtClean="0"/>
                  <a:t>This means both </a:t>
                </a:r>
                <a:r>
                  <a:rPr lang="tr-TR" b="1" dirty="0" smtClean="0"/>
                  <a:t>forward </a:t>
                </a:r>
                <a:r>
                  <a:rPr lang="tr-TR" dirty="0" smtClean="0"/>
                  <a:t>and </a:t>
                </a:r>
                <a:r>
                  <a:rPr lang="tr-TR" b="1" dirty="0" smtClean="0"/>
                  <a:t>backward</a:t>
                </a:r>
                <a:r>
                  <a:rPr lang="tr-TR" dirty="0" smtClean="0"/>
                  <a:t> operators are available for a given operator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b="1" dirty="0" smtClean="0"/>
                  <a:t>.</a:t>
                </a:r>
                <a:endParaRPr lang="tr-TR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16" t="-727" r="-111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7487" y="2598179"/>
            <a:ext cx="4395788" cy="21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On Deep Learning Frameworks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In such frameworks, an operator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 smtClean="0"/>
                  <a:t> is treated as a modular black box</a:t>
                </a:r>
                <a:r>
                  <a:rPr lang="tr-TR" dirty="0" smtClean="0"/>
                  <a:t>.</a:t>
                </a:r>
              </a:p>
              <a:p>
                <a:endParaRPr lang="tr-TR" dirty="0" smtClean="0"/>
              </a:p>
              <a:p>
                <a:r>
                  <a:rPr lang="tr-TR" dirty="0" smtClean="0"/>
                  <a:t>A deep neural network is a composite function of different nonlinear, parametrized </a:t>
                </a:r>
                <a:r>
                  <a:rPr lang="tr-TR" dirty="0" smtClean="0"/>
                  <a:t>functions:</a:t>
                </a:r>
                <a:endParaRPr lang="tr-T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b="0" dirty="0" smtClean="0"/>
              </a:p>
              <a:p>
                <a:pPr marL="0" indent="0">
                  <a:buNone/>
                </a:pPr>
                <a:endParaRPr lang="tr-TR" b="0" dirty="0" smtClean="0"/>
              </a:p>
              <a:p>
                <a:r>
                  <a:rPr lang="tr-TR" dirty="0" smtClean="0"/>
                  <a:t>Parametrized operations are applied to an input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tr-TR" dirty="0" smtClean="0"/>
                  <a:t> in the DAG order.</a:t>
                </a:r>
              </a:p>
              <a:p>
                <a:endParaRPr lang="tr-TR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16" t="-7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7155" y="1460648"/>
            <a:ext cx="4107634" cy="2352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34" y="4004267"/>
            <a:ext cx="4110855" cy="25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On Deep Learning Frameworks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An important note: These operations do not need to be in a sequential order. </a:t>
            </a:r>
          </a:p>
          <a:p>
            <a:endParaRPr lang="tr-TR" dirty="0"/>
          </a:p>
          <a:p>
            <a:r>
              <a:rPr lang="tr-TR" dirty="0" smtClean="0"/>
              <a:t>Operations are differetiable as well. </a:t>
            </a:r>
          </a:p>
          <a:p>
            <a:pPr lvl="1"/>
            <a:r>
              <a:rPr lang="tr-TR" dirty="0" smtClean="0"/>
              <a:t>Not every operation: Like sampling from a distribution. These are topics of research.</a:t>
            </a:r>
          </a:p>
          <a:p>
            <a:r>
              <a:rPr lang="tr-TR" dirty="0" smtClean="0"/>
              <a:t>Fundamental Logic: Design each operation as a module, with a forward and backward (differentiaton) calculation.</a:t>
            </a:r>
          </a:p>
          <a:p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1330" y="1466680"/>
            <a:ext cx="4395788" cy="2888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739" y="4823148"/>
            <a:ext cx="4393379" cy="143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6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Contents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What is Deep Learning?</a:t>
            </a:r>
          </a:p>
          <a:p>
            <a:r>
              <a:rPr lang="tr-TR" dirty="0" smtClean="0"/>
              <a:t>Why Deep Learning Now?</a:t>
            </a:r>
          </a:p>
          <a:p>
            <a:r>
              <a:rPr lang="tr-TR" dirty="0" smtClean="0"/>
              <a:t>Use Cases</a:t>
            </a:r>
          </a:p>
          <a:p>
            <a:r>
              <a:rPr lang="tr-TR" dirty="0" smtClean="0"/>
              <a:t>Some Basics on Neural Networks: Backpropagation, SGD, Nonlinearities</a:t>
            </a:r>
          </a:p>
          <a:p>
            <a:r>
              <a:rPr lang="tr-TR" dirty="0" smtClean="0"/>
              <a:t>Convolutional Neural Networks: Convolution, Pooling, Strides, Padding, Important Architectures</a:t>
            </a:r>
          </a:p>
          <a:p>
            <a:r>
              <a:rPr lang="tr-TR" dirty="0" smtClean="0"/>
              <a:t>Object Detection: Problem definition, Before Deep Learning, After Deep Learning, Important DL Approaches</a:t>
            </a:r>
          </a:p>
          <a:p>
            <a:r>
              <a:rPr lang="tr-TR" smtClean="0"/>
              <a:t>Conclusion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805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Nonlinearities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In the core of deep learning lies learning representations.</a:t>
            </a:r>
          </a:p>
          <a:p>
            <a:endParaRPr lang="tr-TR" dirty="0"/>
          </a:p>
          <a:p>
            <a:r>
              <a:rPr lang="tr-TR" dirty="0" smtClean="0"/>
              <a:t>They are about applying nonlinearities to an input. </a:t>
            </a:r>
          </a:p>
          <a:p>
            <a:endParaRPr lang="tr-TR" dirty="0"/>
          </a:p>
          <a:p>
            <a:r>
              <a:rPr lang="tr-TR" dirty="0" smtClean="0"/>
              <a:t>Warp the input such that </a:t>
            </a:r>
            <a:r>
              <a:rPr lang="tr-TR" b="1" dirty="0" smtClean="0"/>
              <a:t>it becomes linearly separable </a:t>
            </a:r>
            <a:r>
              <a:rPr lang="tr-TR" dirty="0" smtClean="0"/>
              <a:t>in a feature space.</a:t>
            </a:r>
          </a:p>
          <a:p>
            <a:endParaRPr lang="tr-TR" dirty="0"/>
          </a:p>
          <a:p>
            <a:r>
              <a:rPr lang="tr-TR" dirty="0" smtClean="0"/>
              <a:t>Multiple layers with nonlinearities: More powerful representations.</a:t>
            </a:r>
          </a:p>
          <a:p>
            <a:endParaRPr lang="tr-T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837B595-B9B6-4711-8517-6D0654834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94185" y="3970790"/>
            <a:ext cx="1735186" cy="10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882C6C01-1967-4DA8-94E1-5A71EF603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13" y="5050645"/>
            <a:ext cx="4307021" cy="1205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n this case, the solid and empty dots can be correctly classified by any number of linear classifiers. H1 (blue) classifies them correctly, as does H2 (red). H2 could be considered &quot;better&quot; in the sense that it is also furthest from both groups. H3 (green) fails to correctly classify the dots.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13" y="556205"/>
            <a:ext cx="3479598" cy="33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Some Popular Nonlinearities</a:t>
            </a:r>
            <a:endParaRPr lang="tr-TR" dirty="0"/>
          </a:p>
        </p:txBody>
      </p:sp>
      <p:pic>
        <p:nvPicPr>
          <p:cNvPr id="11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517" y="2020492"/>
            <a:ext cx="8947150" cy="30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50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Backpropogation </a:t>
            </a:r>
            <a:endParaRPr lang="tr-T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smtClean="0"/>
              <a:t>In the last layer, we have a scalar error function. </a:t>
            </a:r>
            <a:endParaRPr lang="tr-TR" dirty="0"/>
          </a:p>
          <a:p>
            <a:pPr lvl="1"/>
            <a:r>
              <a:rPr lang="tr-TR" dirty="0" smtClean="0"/>
              <a:t>For example: Cross entropy for classification, mean squared error for regression.</a:t>
            </a:r>
          </a:p>
          <a:p>
            <a:r>
              <a:rPr lang="tr-TR" dirty="0" smtClean="0"/>
              <a:t>This error function measures how distant we are from a perfect fitness on the training set.</a:t>
            </a:r>
          </a:p>
          <a:p>
            <a:r>
              <a:rPr lang="tr-TR" dirty="0" smtClean="0"/>
              <a:t>All parameters (weight matrices, filters, biases) are updated by negative gradients produced by the loss function. (Basic gradient descent).</a:t>
            </a:r>
          </a:p>
          <a:p>
            <a:r>
              <a:rPr lang="tr-TR" b="1" dirty="0" smtClean="0"/>
              <a:t>The chain rule</a:t>
            </a:r>
            <a:r>
              <a:rPr lang="tr-TR" dirty="0" smtClean="0"/>
              <a:t> of calculus enables us to calculate each partial derivate with dynamic programming.</a:t>
            </a:r>
            <a:endParaRPr lang="tr-TR" b="1" dirty="0" smtClean="0"/>
          </a:p>
        </p:txBody>
      </p:sp>
      <p:pic>
        <p:nvPicPr>
          <p:cNvPr id="7" name="Picture 2" descr="backpropagation ile ilgili görsel sonucu">
            <a:extLst>
              <a:ext uri="{FF2B5EF4-FFF2-40B4-BE49-F238E27FC236}">
                <a16:creationId xmlns:a16="http://schemas.microsoft.com/office/drawing/2014/main" id="{CD9BF150-4176-42E1-A3FF-AE989E621E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39" y="2527503"/>
            <a:ext cx="5366393" cy="41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etin kutusu 3">
                <a:extLst>
                  <a:ext uri="{FF2B5EF4-FFF2-40B4-BE49-F238E27FC236}">
                    <a16:creationId xmlns:a16="http://schemas.microsoft.com/office/drawing/2014/main" id="{34792EF7-E18F-4402-A5DD-A4C4235AE03F}"/>
                  </a:ext>
                </a:extLst>
              </p:cNvPr>
              <p:cNvSpPr txBox="1"/>
              <p:nvPr/>
            </p:nvSpPr>
            <p:spPr>
              <a:xfrm>
                <a:off x="6803278" y="1104287"/>
                <a:ext cx="3247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(…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/>
                  <a:t>…))</a:t>
                </a:r>
              </a:p>
            </p:txBody>
          </p:sp>
        </mc:Choice>
        <mc:Fallback>
          <p:sp>
            <p:nvSpPr>
              <p:cNvPr id="13" name="Metin kutusu 3">
                <a:extLst>
                  <a:ext uri="{FF2B5EF4-FFF2-40B4-BE49-F238E27FC236}">
                    <a16:creationId xmlns:a16="http://schemas.microsoft.com/office/drawing/2014/main" id="{34792EF7-E18F-4402-A5DD-A4C4235AE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78" y="1104287"/>
                <a:ext cx="3247556" cy="276999"/>
              </a:xfrm>
              <a:prstGeom prst="rect">
                <a:avLst/>
              </a:prstGeom>
              <a:blipFill>
                <a:blip r:embed="rId3"/>
                <a:stretch>
                  <a:fillRect l="-2439" t="-28261" r="-3189" b="-50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etin kutusu 5">
                <a:extLst>
                  <a:ext uri="{FF2B5EF4-FFF2-40B4-BE49-F238E27FC236}">
                    <a16:creationId xmlns:a16="http://schemas.microsoft.com/office/drawing/2014/main" id="{B2691DB0-F431-4FD4-8188-E8280CA8B15D}"/>
                  </a:ext>
                </a:extLst>
              </p:cNvPr>
              <p:cNvSpPr txBox="1"/>
              <p:nvPr/>
            </p:nvSpPr>
            <p:spPr>
              <a:xfrm>
                <a:off x="6803278" y="1862330"/>
                <a:ext cx="2976391" cy="575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4" name="Metin kutusu 5">
                <a:extLst>
                  <a:ext uri="{FF2B5EF4-FFF2-40B4-BE49-F238E27FC236}">
                    <a16:creationId xmlns:a16="http://schemas.microsoft.com/office/drawing/2014/main" id="{B2691DB0-F431-4FD4-8188-E8280CA8B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78" y="1862330"/>
                <a:ext cx="2976391" cy="575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ikdörtgen 6">
            <a:extLst>
              <a:ext uri="{FF2B5EF4-FFF2-40B4-BE49-F238E27FC236}">
                <a16:creationId xmlns:a16="http://schemas.microsoft.com/office/drawing/2014/main" id="{FC4C4516-B8AA-4615-97EA-E966507722A6}"/>
              </a:ext>
            </a:extLst>
          </p:cNvPr>
          <p:cNvSpPr/>
          <p:nvPr/>
        </p:nvSpPr>
        <p:spPr>
          <a:xfrm>
            <a:off x="6794640" y="737543"/>
            <a:ext cx="2325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Forward</a:t>
            </a:r>
            <a:r>
              <a:rPr lang="tr-TR" dirty="0"/>
              <a:t> </a:t>
            </a:r>
            <a:r>
              <a:rPr lang="tr-TR" dirty="0" err="1"/>
              <a:t>Propagation</a:t>
            </a:r>
            <a:endParaRPr lang="tr-TR" dirty="0"/>
          </a:p>
        </p:txBody>
      </p:sp>
      <p:sp>
        <p:nvSpPr>
          <p:cNvPr id="16" name="Dikdörtgen 9">
            <a:extLst>
              <a:ext uri="{FF2B5EF4-FFF2-40B4-BE49-F238E27FC236}">
                <a16:creationId xmlns:a16="http://schemas.microsoft.com/office/drawing/2014/main" id="{6A50A929-7218-401D-B75B-7BF5F67488D0}"/>
              </a:ext>
            </a:extLst>
          </p:cNvPr>
          <p:cNvSpPr/>
          <p:nvPr/>
        </p:nvSpPr>
        <p:spPr>
          <a:xfrm>
            <a:off x="6803278" y="1473619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Backpropagation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4083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Stochastic Gradient Descent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dirty="0" smtClean="0"/>
                  <a:t>Neural network loss functions are commonly of the form: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a:rPr lang="tr-TR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tr-TR" dirty="0" smtClean="0"/>
                  <a:t> </a:t>
                </a:r>
              </a:p>
              <a:p>
                <a:r>
                  <a:rPr lang="tr-TR" dirty="0" smtClean="0"/>
                  <a:t>Standart gradient descent: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tr-T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f>
                          <m:f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den>
                        </m:f>
                      </m:e>
                    </m:nary>
                  </m:oMath>
                </a14:m>
                <a:r>
                  <a:rPr lang="tr-TR" b="1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 ←</m:t>
                    </m:r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/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endParaRPr lang="tr-TR" b="1" dirty="0" smtClean="0"/>
              </a:p>
              <a:p>
                <a:r>
                  <a:rPr lang="tr-TR" dirty="0" smtClean="0"/>
                  <a:t>Not feasible to calculate when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tr-TR" dirty="0" smtClean="0"/>
                  <a:t> is large.</a:t>
                </a:r>
              </a:p>
              <a:p>
                <a:r>
                  <a:rPr lang="tr-TR" dirty="0" smtClean="0"/>
                  <a:t>Stochastic version is used instead:</a:t>
                </a:r>
              </a:p>
              <a:p>
                <a:pPr lvl="1"/>
                <a:r>
                  <a:rPr lang="tr-TR" dirty="0" smtClean="0"/>
                  <a:t>Select randomly a minibatch of size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tr-TR" dirty="0" smtClean="0"/>
                  <a:t>.</a:t>
                </a:r>
              </a:p>
              <a:p>
                <a:pPr lvl="1"/>
                <a:r>
                  <a:rPr lang="tr-TR" dirty="0" smtClean="0"/>
                  <a:t>Compute approximate gradient: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tr-TR" b="1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f>
                          <m:f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den>
                        </m:f>
                      </m:e>
                    </m:nary>
                  </m:oMath>
                </a14:m>
                <a:endParaRPr lang="tr-TR" dirty="0" smtClean="0"/>
              </a:p>
              <a:p>
                <a:pPr lvl="1"/>
                <a:r>
                  <a:rPr lang="tr-TR" dirty="0" smtClean="0"/>
                  <a:t>This is an unbiased estimate for the true gradient.</a:t>
                </a:r>
                <a:endParaRPr lang="tr-TR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1453" b="-247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410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Issues With SGD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dirty="0" smtClean="0"/>
                  <a:t>What should be the learning rate?</a:t>
                </a:r>
              </a:p>
              <a:p>
                <a:pPr lvl="1"/>
                <a:r>
                  <a:rPr lang="tr-TR" dirty="0" smtClean="0"/>
                  <a:t>SGD converges for convex problems, but DNNs are heavily nonconvex.</a:t>
                </a:r>
              </a:p>
              <a:p>
                <a:pPr lvl="1"/>
                <a:r>
                  <a:rPr lang="tr-TR" dirty="0" smtClean="0"/>
                  <a:t>Could look for the optimal step size satisfying Wolfe conditions, but evaluating a DNN is very costly for different step sizes.</a:t>
                </a:r>
              </a:p>
              <a:p>
                <a:pPr lvl="1"/>
                <a:r>
                  <a:rPr lang="tr-TR" dirty="0" smtClean="0"/>
                  <a:t>Some heuristics used instead.</a:t>
                </a:r>
              </a:p>
              <a:p>
                <a:pPr lvl="1"/>
                <a:r>
                  <a:rPr lang="tr-TR" dirty="0" smtClean="0"/>
                  <a:t>For example: Start with a large lr, decay it slowly at each iteration, or multiply with </a:t>
                </a:r>
                <a14:m>
                  <m:oMath xmlns:m="http://schemas.openxmlformats.org/officeDocument/2006/math">
                    <m:r>
                      <a:rPr lang="tr-T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tr-TR" dirty="0" smtClean="0"/>
                  <a:t> at every N. iteration.</a:t>
                </a:r>
              </a:p>
              <a:p>
                <a:pPr lvl="1"/>
                <a:r>
                  <a:rPr lang="tr-TR" dirty="0" smtClean="0"/>
                  <a:t>Check a validation set: If val. error reduces, increase lr. If it starts to bounce, reduce it.</a:t>
                </a:r>
              </a:p>
              <a:p>
                <a:pPr lvl="1"/>
                <a:r>
                  <a:rPr lang="tr-TR" b="1" dirty="0" smtClean="0"/>
                  <a:t>Too high lr: </a:t>
                </a:r>
                <a:r>
                  <a:rPr lang="tr-TR" dirty="0" smtClean="0"/>
                  <a:t>Early pletau or diverge </a:t>
                </a:r>
                <a:r>
                  <a:rPr lang="tr-TR" b="1" dirty="0" smtClean="0"/>
                  <a:t>Too low lr: </a:t>
                </a:r>
                <a:r>
                  <a:rPr lang="tr-TR" dirty="0" smtClean="0"/>
                  <a:t>Very slow convergence.</a:t>
                </a:r>
              </a:p>
              <a:p>
                <a:pPr lvl="1"/>
                <a:r>
                  <a:rPr lang="tr-TR" b="1" dirty="0" smtClean="0"/>
                  <a:t>Unfortunately very nontrivial to determine correctly.</a:t>
                </a:r>
              </a:p>
              <a:p>
                <a:pPr marL="457200" lvl="1" indent="0">
                  <a:buNone/>
                </a:pPr>
                <a:endParaRPr lang="tr-TR" b="1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580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Issues With SGD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tr-TR" u="sng" dirty="0" smtClean="0"/>
                  <a:t>Momentum based SGD</a:t>
                </a:r>
                <a:r>
                  <a:rPr lang="tr-TR" dirty="0" smtClean="0"/>
                  <a:t>: </a:t>
                </a:r>
              </a:p>
              <a:p>
                <a:pPr lvl="1"/>
                <a:r>
                  <a:rPr lang="tr-TR" dirty="0" smtClean="0"/>
                  <a:t>Store the recent gradients in memory. </a:t>
                </a:r>
              </a:p>
              <a:p>
                <a:pPr lvl="1"/>
                <a:r>
                  <a:rPr lang="tr-TR" dirty="0" smtClean="0"/>
                  <a:t>Take steps: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∗(</m:t>
                    </m:r>
                  </m:oMath>
                </a14:m>
                <a:r>
                  <a:rPr lang="tr-TR" dirty="0" smtClean="0"/>
                  <a:t>in the direction of the memory) +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tr-TR" dirty="0" smtClean="0"/>
                  <a:t>*(current gradient) with </a:t>
                </a:r>
                <a14:m>
                  <m:oMath xmlns:m="http://schemas.openxmlformats.org/officeDocument/2006/math">
                    <m:r>
                      <a:rPr lang="tr-TR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tr-TR" dirty="0" smtClean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𝜸</m:t>
                    </m:r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tr-TR" dirty="0" smtClean="0"/>
                  <a:t>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tr-TR" dirty="0" smtClean="0"/>
              </a:p>
              <a:p>
                <a:pPr lvl="1"/>
                <a:r>
                  <a:rPr lang="tr-TR" dirty="0" smtClean="0"/>
                  <a:t>Why?: </a:t>
                </a:r>
              </a:p>
              <a:p>
                <a:pPr lvl="2"/>
                <a:r>
                  <a:rPr lang="en-US" dirty="0" smtClean="0"/>
                  <a:t>Larger </a:t>
                </a:r>
                <a:r>
                  <a:rPr lang="en-US" dirty="0"/>
                  <a:t>updates in directions where the gradient sign is constant to accelerate in low curvature </a:t>
                </a:r>
                <a:r>
                  <a:rPr lang="en-US" dirty="0" smtClean="0"/>
                  <a:t>areas</a:t>
                </a:r>
                <a:r>
                  <a:rPr lang="tr-TR" dirty="0" smtClean="0"/>
                  <a:t>.</a:t>
                </a:r>
              </a:p>
              <a:p>
                <a:pPr lvl="2"/>
                <a:r>
                  <a:rPr lang="tr-TR" dirty="0" smtClean="0"/>
                  <a:t>Smaller updates in directions where the gradient sign changes constantly (valleys). Dampens oscillations.</a:t>
                </a:r>
              </a:p>
              <a:p>
                <a:pPr lvl="1"/>
                <a:r>
                  <a:rPr lang="tr-TR" dirty="0" smtClean="0"/>
                  <a:t>Nesterov Accelerated Momentum: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𝜸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𝜸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tr-TR" dirty="0"/>
                  <a:t>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tr-TR" dirty="0" smtClean="0"/>
              </a:p>
              <a:p>
                <a:pPr lvl="2"/>
                <a:r>
                  <a:rPr lang="tr-TR" dirty="0" smtClean="0"/>
                  <a:t>Handles direction changes somewhat better.</a:t>
                </a:r>
              </a:p>
              <a:p>
                <a:pPr lvl="2"/>
                <a:endParaRPr lang="tr-TR" dirty="0" smtClean="0"/>
              </a:p>
              <a:p>
                <a:endParaRPr lang="tr-TR" dirty="0" smtClean="0"/>
              </a:p>
              <a:p>
                <a:pPr marL="457200" lvl="1" indent="0">
                  <a:buNone/>
                </a:pPr>
                <a:endParaRPr lang="tr-TR" b="1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2" t="-2180" r="-681" b="-203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552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Issues With SGD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tr-TR" u="sng" dirty="0" smtClean="0"/>
                  <a:t>Momentum based SGD</a:t>
                </a:r>
                <a:r>
                  <a:rPr lang="tr-TR" dirty="0" smtClean="0"/>
                  <a:t>: </a:t>
                </a:r>
              </a:p>
              <a:p>
                <a:pPr lvl="1"/>
                <a:r>
                  <a:rPr lang="tr-TR" dirty="0" smtClean="0"/>
                  <a:t>Store the recent gradients in memory. </a:t>
                </a:r>
              </a:p>
              <a:p>
                <a:pPr lvl="1"/>
                <a:r>
                  <a:rPr lang="tr-TR" dirty="0" smtClean="0"/>
                  <a:t>Take steps: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∗(</m:t>
                    </m:r>
                  </m:oMath>
                </a14:m>
                <a:r>
                  <a:rPr lang="tr-TR" dirty="0" smtClean="0"/>
                  <a:t>in the direction of the memory) +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tr-TR" dirty="0" smtClean="0"/>
                  <a:t>*(current gradient) with </a:t>
                </a:r>
                <a14:m>
                  <m:oMath xmlns:m="http://schemas.openxmlformats.org/officeDocument/2006/math">
                    <m:r>
                      <a:rPr lang="tr-TR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tr-TR" dirty="0" smtClean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𝜸</m:t>
                    </m:r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tr-TR" dirty="0" smtClean="0"/>
                  <a:t>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tr-TR" dirty="0" smtClean="0"/>
              </a:p>
              <a:p>
                <a:pPr lvl="1"/>
                <a:r>
                  <a:rPr lang="tr-TR" dirty="0" smtClean="0"/>
                  <a:t>Why?: </a:t>
                </a:r>
              </a:p>
              <a:p>
                <a:pPr lvl="2"/>
                <a:r>
                  <a:rPr lang="en-US" dirty="0" smtClean="0"/>
                  <a:t>Larger </a:t>
                </a:r>
                <a:r>
                  <a:rPr lang="en-US" dirty="0"/>
                  <a:t>updates in directions where the gradient sign is constant to accelerate in low curvature </a:t>
                </a:r>
                <a:r>
                  <a:rPr lang="en-US" dirty="0" smtClean="0"/>
                  <a:t>areas</a:t>
                </a:r>
                <a:r>
                  <a:rPr lang="tr-TR" dirty="0" smtClean="0"/>
                  <a:t>.</a:t>
                </a:r>
              </a:p>
              <a:p>
                <a:pPr lvl="2"/>
                <a:r>
                  <a:rPr lang="tr-TR" dirty="0" smtClean="0"/>
                  <a:t>Smaller updates in directions where the gradient sign changes constantly (valleys). Dampens oscillations.</a:t>
                </a:r>
              </a:p>
              <a:p>
                <a:pPr lvl="1"/>
                <a:r>
                  <a:rPr lang="tr-TR" dirty="0" smtClean="0"/>
                  <a:t>Nesterov Accelerated Momentum: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𝜸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𝜸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tr-TR" dirty="0"/>
                  <a:t>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tr-TR" dirty="0" smtClean="0"/>
              </a:p>
              <a:p>
                <a:pPr lvl="2"/>
                <a:r>
                  <a:rPr lang="tr-TR" dirty="0" smtClean="0"/>
                  <a:t>Handles direction changes somewhat better.</a:t>
                </a:r>
              </a:p>
              <a:p>
                <a:pPr lvl="2"/>
                <a:endParaRPr lang="tr-TR" dirty="0" smtClean="0"/>
              </a:p>
              <a:p>
                <a:endParaRPr lang="tr-TR" dirty="0" smtClean="0"/>
              </a:p>
              <a:p>
                <a:pPr marL="457200" lvl="1" indent="0">
                  <a:buNone/>
                </a:pPr>
                <a:endParaRPr lang="tr-TR" b="1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2" t="-2180" r="-681" b="-203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011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836" y="454270"/>
            <a:ext cx="9404723" cy="1400530"/>
          </a:xfrm>
        </p:spPr>
        <p:txBody>
          <a:bodyPr/>
          <a:lstStyle/>
          <a:p>
            <a:r>
              <a:rPr lang="tr-TR" dirty="0" smtClean="0"/>
              <a:t>Effects of Momentum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21" y="1647199"/>
            <a:ext cx="5044569" cy="20965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01" y="1656682"/>
            <a:ext cx="5024655" cy="2087089"/>
          </a:xfrm>
          <a:prstGeom prst="rect">
            <a:avLst/>
          </a:prstGeom>
        </p:spPr>
      </p:pic>
      <p:pic>
        <p:nvPicPr>
          <p:cNvPr id="32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01" y="3906874"/>
            <a:ext cx="5044569" cy="20786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021" y="3906874"/>
            <a:ext cx="5044569" cy="20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84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Automatic Scaling of the Learning Rate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Setting a suitable learning rate schedule is </a:t>
            </a:r>
            <a:r>
              <a:rPr lang="tr-TR" b="1" dirty="0" smtClean="0"/>
              <a:t>EXTREMELY </a:t>
            </a:r>
            <a:r>
              <a:rPr lang="tr-TR" dirty="0" smtClean="0"/>
              <a:t>difficult.</a:t>
            </a:r>
          </a:p>
          <a:p>
            <a:pPr lvl="1"/>
            <a:r>
              <a:rPr lang="tr-TR" dirty="0" smtClean="0"/>
              <a:t>A lot of cross-validation steps, babysitting the training process for hours, for days, even for weeks etc...</a:t>
            </a:r>
          </a:p>
          <a:p>
            <a:r>
              <a:rPr lang="tr-TR" dirty="0" smtClean="0"/>
              <a:t>Need a way to automatically fine tune the learning rate, as the training progresses.</a:t>
            </a:r>
          </a:p>
          <a:p>
            <a:r>
              <a:rPr lang="tr-TR" b="1" dirty="0" smtClean="0"/>
              <a:t>RPROP,RMSPROP: </a:t>
            </a:r>
            <a:r>
              <a:rPr lang="tr-TR" dirty="0" smtClean="0"/>
              <a:t>These methods change the learning rate using the sign history of the partial derivatives.</a:t>
            </a:r>
          </a:p>
          <a:p>
            <a:pPr lvl="1"/>
            <a:r>
              <a:rPr lang="tr-TR" dirty="0" smtClean="0"/>
              <a:t>If too many sign flips: Slow down. If the sign is constant: Accelerate.</a:t>
            </a:r>
          </a:p>
          <a:p>
            <a:r>
              <a:rPr lang="tr-TR" b="1" dirty="0" smtClean="0"/>
              <a:t>Adagrad, Adam: </a:t>
            </a:r>
            <a:r>
              <a:rPr lang="tr-TR" dirty="0" smtClean="0"/>
              <a:t>These methods use first and second order statistics (mean, std) of the partial derivatives to fine tune the learning rate.</a:t>
            </a:r>
          </a:p>
          <a:p>
            <a:r>
              <a:rPr lang="tr-TR" b="1" dirty="0" smtClean="0"/>
              <a:t>!!!This is a very hot research area!!!</a:t>
            </a:r>
          </a:p>
        </p:txBody>
      </p:sp>
    </p:spTree>
    <p:extLst>
      <p:ext uri="{BB962C8B-B14F-4D97-AF65-F5344CB8AC3E}">
        <p14:creationId xmlns:p14="http://schemas.microsoft.com/office/powerpoint/2010/main" val="1534115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Automatic Scaling of the Learning Rate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Setting a suitable learning rate schedule is </a:t>
            </a:r>
            <a:r>
              <a:rPr lang="tr-TR" b="1" dirty="0" smtClean="0"/>
              <a:t>EXTREMELY </a:t>
            </a:r>
            <a:r>
              <a:rPr lang="tr-TR" dirty="0" smtClean="0"/>
              <a:t>difficult.</a:t>
            </a:r>
          </a:p>
          <a:p>
            <a:pPr lvl="1"/>
            <a:r>
              <a:rPr lang="tr-TR" dirty="0" smtClean="0"/>
              <a:t>A lot of cross-validation steps, babysitting the training process for hours, for days, even for weeks etc...</a:t>
            </a:r>
          </a:p>
          <a:p>
            <a:r>
              <a:rPr lang="tr-TR" dirty="0" smtClean="0"/>
              <a:t>Need a way to automatically fine tune the learning rate, as the training progresses.</a:t>
            </a:r>
          </a:p>
          <a:p>
            <a:r>
              <a:rPr lang="tr-TR" b="1" dirty="0" smtClean="0"/>
              <a:t>RPROP,RMSPROP: </a:t>
            </a:r>
            <a:r>
              <a:rPr lang="tr-TR" dirty="0" smtClean="0"/>
              <a:t>These methods change the learning rate using the sign history of the partial derivatives.</a:t>
            </a:r>
          </a:p>
          <a:p>
            <a:pPr lvl="1"/>
            <a:r>
              <a:rPr lang="tr-TR" dirty="0" smtClean="0"/>
              <a:t>If too many sign flips: Slow down. If the sign is constant: Accelerate.</a:t>
            </a:r>
          </a:p>
          <a:p>
            <a:r>
              <a:rPr lang="tr-TR" b="1" dirty="0" smtClean="0"/>
              <a:t>Adagrad, Adam: </a:t>
            </a:r>
            <a:r>
              <a:rPr lang="tr-TR" dirty="0" smtClean="0"/>
              <a:t>These methods use first and second order statistics (mean, std) of the partial derivatives to fine tune the learning rate.</a:t>
            </a:r>
          </a:p>
          <a:p>
            <a:r>
              <a:rPr lang="tr-TR" b="1" dirty="0" smtClean="0"/>
              <a:t>!!!This is a very hot research area!!!</a:t>
            </a:r>
          </a:p>
        </p:txBody>
      </p:sp>
    </p:spTree>
    <p:extLst>
      <p:ext uri="{BB962C8B-B14F-4D97-AF65-F5344CB8AC3E}">
        <p14:creationId xmlns:p14="http://schemas.microsoft.com/office/powerpoint/2010/main" val="114109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Deep Learning?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Like old neural networks, only with more layers.</a:t>
            </a:r>
          </a:p>
          <a:p>
            <a:endParaRPr lang="tr-TR" dirty="0"/>
          </a:p>
          <a:p>
            <a:r>
              <a:rPr lang="tr-TR" dirty="0" smtClean="0"/>
              <a:t>Non-linear, hierarchical, abstract representations of data.</a:t>
            </a:r>
          </a:p>
          <a:p>
            <a:endParaRPr lang="tr-TR" dirty="0"/>
          </a:p>
          <a:p>
            <a:r>
              <a:rPr lang="tr-TR" dirty="0" smtClean="0"/>
              <a:t>Flexible models with different output types and sizes.</a:t>
            </a:r>
          </a:p>
          <a:p>
            <a:endParaRPr lang="tr-TR" dirty="0"/>
          </a:p>
          <a:p>
            <a:r>
              <a:rPr lang="tr-TR" dirty="0" smtClean="0"/>
              <a:t>Differentiable programming.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5907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Convolutional Neural Networks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Fully connected layers destroy all spatial information when processing image.</a:t>
            </a:r>
            <a:endParaRPr lang="tr-TR" dirty="0"/>
          </a:p>
          <a:p>
            <a:r>
              <a:rPr lang="tr-TR" dirty="0" smtClean="0"/>
              <a:t>Take an input image, translate a few pixels randomly. A MLP will most likely misclassify it.</a:t>
            </a:r>
          </a:p>
          <a:p>
            <a:pPr lvl="1"/>
            <a:r>
              <a:rPr lang="tr-TR" dirty="0" smtClean="0"/>
              <a:t>Why?</a:t>
            </a:r>
          </a:p>
          <a:p>
            <a:r>
              <a:rPr lang="tr-TR" dirty="0" smtClean="0"/>
              <a:t>Convolutional Neural Networks are translation invariant.</a:t>
            </a:r>
          </a:p>
          <a:p>
            <a:pPr lvl="1"/>
            <a:r>
              <a:rPr lang="tr-TR" dirty="0" smtClean="0"/>
              <a:t>Use a sliding window on the input image.</a:t>
            </a:r>
          </a:p>
          <a:p>
            <a:pPr lvl="1"/>
            <a:r>
              <a:rPr lang="tr-TR" dirty="0" smtClean="0"/>
              <a:t>High activations will occur for a specific template, regardless of its position.</a:t>
            </a:r>
            <a:endParaRPr lang="tr-TR" dirty="0"/>
          </a:p>
        </p:txBody>
      </p:sp>
      <p:pic>
        <p:nvPicPr>
          <p:cNvPr id="1032" name="Picture 8" descr="https://cdn-images-1.medium.com/max/1600/1*6kN_h3jQl62I9d8vz33TYQ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862" y="2319441"/>
            <a:ext cx="4395788" cy="29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726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Convolutional Neural Networks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tr-TR" dirty="0" smtClean="0"/>
                  <a:t> is the input image,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tr-TR" dirty="0" smtClean="0"/>
                  <a:t>.</a:t>
                </a:r>
              </a:p>
              <a:p>
                <a:r>
                  <a:rPr lang="tr-TR" dirty="0" smtClean="0"/>
                  <a:t>A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tr-TR" dirty="0" smtClean="0"/>
                  <a:t> filter (</a:t>
                </a:r>
                <a14:m>
                  <m:oMath xmlns:m="http://schemas.openxmlformats.org/officeDocument/2006/math">
                    <m:r>
                      <a:rPr lang="tr-T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tr-TR" dirty="0" smtClean="0"/>
                  <a:t>) is slided on each pixel:</a:t>
                </a:r>
              </a:p>
              <a:p>
                <a:pPr lvl="1"/>
                <a:r>
                  <a:rPr lang="tr-TR" dirty="0" smtClean="0"/>
                  <a:t>Center of the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tr-TR" dirty="0"/>
                  <a:t> filter </a:t>
                </a:r>
                <a:r>
                  <a:rPr lang="tr-TR" dirty="0" smtClean="0"/>
                  <a:t>corresponds to center pixel in a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3×3 </m:t>
                    </m:r>
                  </m:oMath>
                </a14:m>
                <a:r>
                  <a:rPr lang="tr-TR" dirty="0" smtClean="0"/>
                  <a:t>local window. </a:t>
                </a:r>
              </a:p>
              <a:p>
                <a:pPr lvl="1"/>
                <a:r>
                  <a:rPr lang="tr-TR" dirty="0" smtClean="0"/>
                  <a:t>A dot product between two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tr-TR" dirty="0" smtClean="0"/>
                  <a:t> dimensional vectors.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𝑟𝑒𝑙𝑢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 smtClean="0"/>
              </a:p>
              <a:p>
                <a:r>
                  <a:rPr lang="tr-TR" dirty="0" smtClean="0"/>
                  <a:t>The filters can be learned with gradient descent.</a:t>
                </a:r>
              </a:p>
              <a:p>
                <a:r>
                  <a:rPr lang="tr-TR" dirty="0" smtClean="0"/>
                  <a:t>Note how it would give similar responses to similar patterns, independent from the location.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16" t="-1453" b="-174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m2dsupsdlclass.github.io/lectures-labs/slides/04_conv_nets/images/numerical_no_padding_no_strides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55" y="2646159"/>
            <a:ext cx="3996372" cy="25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78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Convolutional Neural Networks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Main Motivations:</a:t>
            </a:r>
          </a:p>
          <a:p>
            <a:pPr lvl="1"/>
            <a:r>
              <a:rPr lang="tr-TR" b="1" dirty="0" smtClean="0"/>
              <a:t>Local Connectivity: </a:t>
            </a:r>
            <a:r>
              <a:rPr lang="tr-TR" dirty="0" smtClean="0"/>
              <a:t>Translation invariance. Each output pixel depends on a small input window.</a:t>
            </a:r>
          </a:p>
          <a:p>
            <a:pPr lvl="1"/>
            <a:endParaRPr lang="tr-TR" dirty="0"/>
          </a:p>
          <a:p>
            <a:pPr lvl="1"/>
            <a:r>
              <a:rPr lang="tr-TR" b="1" dirty="0" smtClean="0"/>
              <a:t>Parameter Sharing: </a:t>
            </a:r>
            <a:r>
              <a:rPr lang="tr-TR" dirty="0" smtClean="0"/>
              <a:t>Reduce overfitting and memory footprint.</a:t>
            </a:r>
          </a:p>
          <a:p>
            <a:pPr lvl="1"/>
            <a:endParaRPr lang="tr-TR" b="1" dirty="0"/>
          </a:p>
          <a:p>
            <a:pPr lvl="1"/>
            <a:r>
              <a:rPr lang="tr-TR" b="1" dirty="0" smtClean="0"/>
              <a:t>Make use of the spatial relationships: </a:t>
            </a:r>
            <a:r>
              <a:rPr lang="tr-TR" dirty="0" smtClean="0"/>
              <a:t>Pixels close to each other are highly correlated. We can learn this correlation.</a:t>
            </a:r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2050" name="Picture 2" descr="https://m2dsupsdlclass.github.io/lectures-labs/slides/04_conv_nets/images/numerical_no_padding_no_strides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55" y="2646159"/>
            <a:ext cx="3996372" cy="25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6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Convolutional Neural Networks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dirty="0" smtClean="0"/>
                  <a:t>Convolution between two functions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tr-TR" b="1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limLoc m:val="undOvr"/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tr-T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tr-TR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nary>
                  </m:oMath>
                </a14:m>
                <a:endParaRPr lang="tr-TR" b="1" dirty="0" smtClean="0"/>
              </a:p>
              <a:p>
                <a:pPr lvl="1"/>
                <a:r>
                  <a:rPr lang="tr-TR" dirty="0" smtClean="0"/>
                  <a:t>Step by step:</a:t>
                </a:r>
              </a:p>
              <a:p>
                <a:pPr lvl="2"/>
                <a:r>
                  <a:rPr lang="tr-TR" dirty="0" smtClean="0"/>
                  <a:t>Take a function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 smtClean="0"/>
                  <a:t>, reflect around y-axis, obtain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tr-TR" dirty="0" smtClean="0"/>
                  <a:t>.</a:t>
                </a:r>
              </a:p>
              <a:p>
                <a:pPr lvl="2"/>
                <a:r>
                  <a:rPr lang="tr-TR" dirty="0" smtClean="0"/>
                  <a:t>Shift the function (time offset) on the x-axis by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tr-TR" dirty="0" smtClean="0"/>
                  <a:t>.</a:t>
                </a:r>
              </a:p>
              <a:p>
                <a:pPr lvl="2"/>
                <a:r>
                  <a:rPr lang="tr-TR" dirty="0" smtClean="0"/>
                  <a:t>Multiply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tr-TR" dirty="0" smtClean="0"/>
                  <a:t> and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tr-TR" dirty="0" smtClean="0"/>
                  <a:t> pointwise, take the summation. (Continuous case: Integral)</a:t>
                </a:r>
              </a:p>
              <a:p>
                <a:pPr lvl="1"/>
                <a:r>
                  <a:rPr lang="tr-TR" dirty="0" smtClean="0"/>
                  <a:t>Discrete: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4"/>
                          </m:rPr>
                          <a:rPr lang="tr-T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tr-TR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e>
                    </m:nary>
                  </m:oMath>
                </a14:m>
                <a:endParaRPr lang="tr-TR" dirty="0" smtClean="0"/>
              </a:p>
              <a:p>
                <a:pPr lvl="1"/>
                <a:r>
                  <a:rPr lang="tr-TR" dirty="0" smtClean="0"/>
                  <a:t>2D, Discrete: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4"/>
                          </m:rPr>
                          <a:rPr lang="tr-T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tr-TR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4"/>
                              </m:rPr>
                              <a:rPr lang="tr-T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tr-TR" dirty="0" smtClean="0"/>
              </a:p>
              <a:p>
                <a:pPr lvl="1"/>
                <a:r>
                  <a:rPr lang="tr-TR" dirty="0" smtClean="0"/>
                  <a:t>Note that we use finite sized images. Values outside a certain window are zero: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𝒋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4"/>
                          </m:rPr>
                          <a:rPr lang="tr-T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4"/>
                              </m:rPr>
                              <a:rPr lang="tr-T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tr-TR" dirty="0" smtClean="0"/>
              </a:p>
              <a:p>
                <a:pPr lvl="2"/>
                <a:endParaRPr lang="tr-TR" dirty="0" smtClean="0"/>
              </a:p>
              <a:p>
                <a:pPr lvl="1"/>
                <a:endParaRPr lang="tr-TR" dirty="0" smtClean="0"/>
              </a:p>
              <a:p>
                <a:endParaRPr lang="tr-TR" b="1" dirty="0" smtClean="0"/>
              </a:p>
              <a:p>
                <a:pPr lvl="1"/>
                <a:endParaRPr lang="tr-TR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2035" b="-915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1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Convolutional Neural Networks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dirty="0" smtClean="0"/>
                  <a:t>Called «Convolutional», but we really use </a:t>
                </a:r>
                <a:r>
                  <a:rPr lang="tr-TR" b="1" dirty="0" smtClean="0"/>
                  <a:t>Cross-Correlation </a:t>
                </a:r>
                <a:r>
                  <a:rPr lang="tr-TR" dirty="0" smtClean="0"/>
                  <a:t>in the practice: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𝒋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4"/>
                          </m:rPr>
                          <a:rPr lang="tr-T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4"/>
                              </m:rPr>
                              <a:rPr lang="tr-T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tr-TR" dirty="0" smtClean="0"/>
              </a:p>
              <a:p>
                <a:pPr lvl="1"/>
                <a:r>
                  <a:rPr lang="tr-TR" dirty="0" smtClean="0"/>
                  <a:t>This means no reflection of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tr-TR" dirty="0" smtClean="0"/>
                  <a:t> across the origin.</a:t>
                </a:r>
              </a:p>
              <a:p>
                <a:pPr lvl="1"/>
                <a:r>
                  <a:rPr lang="tr-TR" dirty="0" smtClean="0"/>
                  <a:t>Whether we use «Convolution» or «Cross-Correlation» in the practical case is completely irrelevant.</a:t>
                </a:r>
              </a:p>
              <a:p>
                <a:pPr lvl="1"/>
                <a:r>
                  <a:rPr lang="tr-TR" dirty="0" smtClean="0"/>
                  <a:t>The filters are initialized randomly and learned by numerical optimization. Inverting them won’t change anything.</a:t>
                </a:r>
              </a:p>
              <a:p>
                <a:pPr lvl="1"/>
                <a:endParaRPr lang="tr-TR" dirty="0" smtClean="0"/>
              </a:p>
              <a:p>
                <a:pPr lvl="2"/>
                <a:endParaRPr lang="tr-TR" dirty="0" smtClean="0"/>
              </a:p>
              <a:p>
                <a:pPr lvl="1"/>
                <a:endParaRPr lang="tr-TR" dirty="0" smtClean="0"/>
              </a:p>
              <a:p>
                <a:endParaRPr lang="tr-TR" b="1" dirty="0" smtClean="0"/>
              </a:p>
              <a:p>
                <a:pPr lvl="1"/>
                <a:endParaRPr lang="tr-TR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16" t="-727" r="-55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Visual comparison of convolution, cross-correlation and autocorrelation.  For the operations involving function f, and assuming the height of f is 1.0, the value of the result at 5 different points is indicated by the shaded area below each point.  Also, the vertical symmetry of f is the reason &#10;  &#10;    &#10;      &#10;        f&#10;        â&#10;        g&#10;      &#10;    &#10;    {\displaystyle f*g}&#10;  &#10; and &#10;  &#10;    &#10;      &#10;        f&#10;        â&#10;        g&#10;      &#10;    &#10;    {\displaystyle f\star g}&#10;  &#10; are identical in this example.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2507655"/>
            <a:ext cx="4395788" cy="329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3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Channels or «Depth» Component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dirty="0" smtClean="0"/>
                  <a:t>Convolution layers output 3D tensors.</a:t>
                </a:r>
              </a:p>
              <a:p>
                <a:r>
                  <a:rPr lang="tr-TR" dirty="0" smtClean="0"/>
                  <a:t>Colored (RGB) image has the shape: (width, height, channel)</a:t>
                </a:r>
              </a:p>
              <a:p>
                <a:r>
                  <a:rPr lang="tr-TR" dirty="0" smtClean="0"/>
                  <a:t>Compute convolutions for each channel and sum them.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𝑐𝑜𝑙𝑜𝑟</m:t>
                            </m:r>
                          </m:sub>
                        </m:sSub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nary>
                  </m:oMath>
                </a14:m>
                <a:endParaRPr lang="tr-TR" dirty="0" smtClean="0"/>
              </a:p>
              <a:p>
                <a:endParaRPr lang="tr-TR" dirty="0" smtClean="0"/>
              </a:p>
              <a:p>
                <a:pPr lvl="1"/>
                <a:endParaRPr lang="tr-TR" dirty="0" smtClean="0"/>
              </a:p>
              <a:p>
                <a:pPr lvl="2"/>
                <a:endParaRPr lang="tr-TR" dirty="0" smtClean="0"/>
              </a:p>
              <a:p>
                <a:pPr lvl="1"/>
                <a:endParaRPr lang="tr-TR" dirty="0" smtClean="0"/>
              </a:p>
              <a:p>
                <a:endParaRPr lang="tr-TR" b="1" dirty="0" smtClean="0"/>
              </a:p>
              <a:p>
                <a:pPr lvl="1"/>
                <a:endParaRPr lang="tr-TR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16" t="-7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33281" y="2208213"/>
            <a:ext cx="38385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Channels or «Depth» Component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dirty="0" smtClean="0"/>
                  <a:t>Filters for a multi channel Convolution layer constitute a 4D tensor.</a:t>
                </a:r>
              </a:p>
              <a:p>
                <a:r>
                  <a:rPr lang="tr-TR" dirty="0" smtClean="0"/>
                  <a:t>Apply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𝑐𝑜𝑙𝑜𝑟</m:t>
                            </m:r>
                          </m:sub>
                        </m:sSub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r>
                          <a:rPr lang="tr-T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nary>
                  </m:oMath>
                </a14:m>
                <a:r>
                  <a:rPr lang="tr-TR" dirty="0" smtClean="0"/>
                  <a:t> for 4 times, independently.</a:t>
                </a:r>
              </a:p>
              <a:p>
                <a:r>
                  <a:rPr lang="tr-TR" dirty="0" smtClean="0"/>
                  <a:t>Kernel sizes are usually 3,5,7,9 or 11.</a:t>
                </a:r>
              </a:p>
              <a:p>
                <a:r>
                  <a:rPr lang="tr-TR" dirty="0" smtClean="0"/>
                  <a:t>Output dimension: length – kernel_size + 1</a:t>
                </a:r>
              </a:p>
              <a:p>
                <a:pPr lvl="1"/>
                <a:endParaRPr lang="tr-TR" dirty="0" smtClean="0"/>
              </a:p>
              <a:p>
                <a:pPr lvl="2"/>
                <a:endParaRPr lang="tr-TR" dirty="0" smtClean="0"/>
              </a:p>
              <a:p>
                <a:pPr lvl="1"/>
                <a:endParaRPr lang="tr-TR" dirty="0" smtClean="0"/>
              </a:p>
              <a:p>
                <a:endParaRPr lang="tr-TR" b="1" dirty="0" smtClean="0"/>
              </a:p>
              <a:p>
                <a:pPr lvl="1"/>
                <a:endParaRPr lang="tr-TR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16" t="-7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110164"/>
            <a:ext cx="4395788" cy="40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3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Strides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b="1" dirty="0" smtClean="0"/>
              <a:t>Stride</a:t>
            </a:r>
            <a:r>
              <a:rPr lang="tr-TR" dirty="0" smtClean="0"/>
              <a:t>: Incremental step size for the convolutional filter.</a:t>
            </a:r>
          </a:p>
          <a:p>
            <a:r>
              <a:rPr lang="tr-TR" dirty="0" smtClean="0"/>
              <a:t>Used for reducing the size of the output feature map.</a:t>
            </a:r>
          </a:p>
          <a:p>
            <a:pPr lvl="1"/>
            <a:endParaRPr lang="tr-TR" dirty="0" smtClean="0"/>
          </a:p>
          <a:p>
            <a:pPr lvl="2"/>
            <a:endParaRPr lang="tr-TR" dirty="0" smtClean="0"/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6146" name="Picture 2" descr="https://m2dsupsdlclass.github.io/lectures-labs/slides/04_conv_nets/images/no_padding_strides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94" y="2784475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3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Padding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Up to now, we assumed that the filter’s center correspond to such pixels of the input, that the filter doesn’t have to operate outside of the image.</a:t>
            </a:r>
          </a:p>
          <a:p>
            <a:r>
              <a:rPr lang="tr-TR" dirty="0" smtClean="0"/>
              <a:t>We can artificially fill zeros around the original image as a workaround.</a:t>
            </a:r>
          </a:p>
          <a:p>
            <a:r>
              <a:rPr lang="tr-TR" dirty="0" smtClean="0"/>
              <a:t>When stride=1, this creates output with the same size as the input.</a:t>
            </a:r>
          </a:p>
          <a:p>
            <a:r>
              <a:rPr lang="tr-TR" dirty="0" smtClean="0"/>
              <a:t>Sometimes called «SAME» padding. («VALID» padding is the other way around).</a:t>
            </a:r>
          </a:p>
          <a:p>
            <a:pPr lvl="1"/>
            <a:endParaRPr lang="tr-TR" dirty="0" smtClean="0"/>
          </a:p>
          <a:p>
            <a:pPr lvl="2"/>
            <a:endParaRPr lang="tr-TR" dirty="0" smtClean="0"/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9218" name="Picture 2" descr="https://m2dsupsdlclass.github.io/lectures-labs/slides/04_conv_nets/images/same_padding_no_strides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99" y="2055813"/>
            <a:ext cx="369533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3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Padding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Up to now, we assumed that the filter’s center correspond to such pixels of the input, that the filter doesn’t have to operate outside of the image.</a:t>
            </a:r>
          </a:p>
          <a:p>
            <a:r>
              <a:rPr lang="tr-TR" dirty="0" smtClean="0"/>
              <a:t>We can artificially fill zeros around the original image as a workaround.</a:t>
            </a:r>
          </a:p>
          <a:p>
            <a:r>
              <a:rPr lang="tr-TR" dirty="0" smtClean="0"/>
              <a:t>When stride=1, this creates output with the same size as the input.</a:t>
            </a:r>
          </a:p>
          <a:p>
            <a:r>
              <a:rPr lang="tr-TR" dirty="0" smtClean="0"/>
              <a:t>Sometimes called «SAME» padding. («VALID» padding is the other way around).</a:t>
            </a:r>
          </a:p>
          <a:p>
            <a:pPr lvl="1"/>
            <a:endParaRPr lang="tr-TR" dirty="0" smtClean="0"/>
          </a:p>
          <a:p>
            <a:pPr lvl="2"/>
            <a:endParaRPr lang="tr-TR" dirty="0" smtClean="0"/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9218" name="Picture 2" descr="https://m2dsupsdlclass.github.io/lectures-labs/slides/04_conv_nets/images/same_padding_no_strides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99" y="2055813"/>
            <a:ext cx="369533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08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Deep Learning?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Old ML Pipelines:</a:t>
            </a:r>
          </a:p>
          <a:p>
            <a:pPr lvl="1"/>
            <a:r>
              <a:rPr lang="tr-TR" dirty="0" smtClean="0"/>
              <a:t>Have to engineer features which entails the most informative data representation.</a:t>
            </a:r>
          </a:p>
          <a:p>
            <a:pPr lvl="1"/>
            <a:endParaRPr lang="tr-TR" dirty="0"/>
          </a:p>
          <a:p>
            <a:pPr lvl="1"/>
            <a:r>
              <a:rPr lang="tr-TR" dirty="0" smtClean="0"/>
              <a:t>Apply classifier on these representations.</a:t>
            </a:r>
          </a:p>
          <a:p>
            <a:pPr lvl="1"/>
            <a:endParaRPr lang="tr-TR" dirty="0"/>
          </a:p>
          <a:p>
            <a:pPr lvl="1"/>
            <a:r>
              <a:rPr lang="tr-TR" b="1" dirty="0" smtClean="0"/>
              <a:t>Most research – engineering efforts spent on Feature Extraction.</a:t>
            </a:r>
          </a:p>
          <a:p>
            <a:pPr lvl="1"/>
            <a:endParaRPr lang="tr-TR" b="1" dirty="0" smtClean="0"/>
          </a:p>
          <a:p>
            <a:pPr lvl="1"/>
            <a:r>
              <a:rPr lang="tr-TR" dirty="0" smtClean="0"/>
              <a:t>Numerical optimization only at the classification layer. Representations are fixed.</a:t>
            </a:r>
            <a:endParaRPr lang="tr-TR" dirty="0"/>
          </a:p>
          <a:p>
            <a:pPr lvl="1"/>
            <a:endParaRPr lang="tr-TR" b="1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046" y="1853248"/>
            <a:ext cx="4395788" cy="18219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47" y="3938453"/>
            <a:ext cx="4395788" cy="17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15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Pooling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dirty="0" smtClean="0"/>
                  <a:t>Usually applied after a convolution.</a:t>
                </a:r>
              </a:p>
              <a:p>
                <a:r>
                  <a:rPr lang="tr-TR" dirty="0" smtClean="0"/>
                  <a:t>Aims to reduce feature size.</a:t>
                </a:r>
              </a:p>
              <a:p>
                <a:pPr lvl="1"/>
                <a:r>
                  <a:rPr lang="tr-TR" dirty="0" smtClean="0"/>
                  <a:t>Reduces overfitting.</a:t>
                </a:r>
              </a:p>
              <a:p>
                <a:r>
                  <a:rPr lang="tr-TR" dirty="0" smtClean="0"/>
                  <a:t>Reduces noise.</a:t>
                </a:r>
              </a:p>
              <a:p>
                <a:r>
                  <a:rPr lang="tr-TR" dirty="0" smtClean="0"/>
                  <a:t>No parameters, apply a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tr-TR" dirty="0" smtClean="0"/>
                  <a:t> max or average pooling.</a:t>
                </a:r>
              </a:p>
              <a:p>
                <a:r>
                  <a:rPr lang="tr-TR" dirty="0" smtClean="0"/>
                  <a:t>Usually stride is also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tr-TR" dirty="0" smtClean="0"/>
                  <a:t>. «VALID» padding is used.</a:t>
                </a:r>
              </a:p>
              <a:p>
                <a:pPr lvl="1"/>
                <a:endParaRPr lang="tr-TR" dirty="0" smtClean="0"/>
              </a:p>
              <a:p>
                <a:pPr lvl="2"/>
                <a:endParaRPr lang="tr-TR" dirty="0" smtClean="0"/>
              </a:p>
              <a:p>
                <a:pPr lvl="1"/>
                <a:endParaRPr lang="tr-TR" dirty="0" smtClean="0"/>
              </a:p>
              <a:p>
                <a:endParaRPr lang="tr-TR" b="1" dirty="0" smtClean="0"/>
              </a:p>
              <a:p>
                <a:pPr lvl="1"/>
                <a:endParaRPr lang="tr-TR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16" t="-727" r="-6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4" name="Picture 4" descr="https://m2dsupsdlclass.github.io/lectures-labs/slides/04_conv_nets/images/poolin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2958322"/>
            <a:ext cx="5723920" cy="208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Some Important Architectures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LeNet (1998):</a:t>
            </a:r>
          </a:p>
          <a:p>
            <a:pPr lvl="1"/>
            <a:r>
              <a:rPr lang="tr-TR" dirty="0" smtClean="0"/>
              <a:t>2 or 3 5x5 convolutional layers, followed by tanh (ReLU) nonlinearities.</a:t>
            </a:r>
          </a:p>
          <a:p>
            <a:pPr lvl="1"/>
            <a:r>
              <a:rPr lang="tr-TR" dirty="0" smtClean="0"/>
              <a:t>Last 2 layers are fully connected.</a:t>
            </a:r>
          </a:p>
          <a:p>
            <a:pPr lvl="1"/>
            <a:r>
              <a:rPr lang="tr-TR" dirty="0" smtClean="0"/>
              <a:t>20 years old but still used for many not-too-complex problems.</a:t>
            </a:r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9651" y="2772168"/>
            <a:ext cx="6305850" cy="22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Some Important Architectures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AlexNet (2012):</a:t>
            </a:r>
          </a:p>
          <a:p>
            <a:pPr lvl="1"/>
            <a:r>
              <a:rPr lang="tr-TR" dirty="0" smtClean="0"/>
              <a:t>A very large LeNet, actually.</a:t>
            </a:r>
          </a:p>
          <a:p>
            <a:pPr lvl="1"/>
            <a:r>
              <a:rPr lang="tr-TR" dirty="0" smtClean="0"/>
              <a:t>Won the ImageNet challenge in 2012, first GPU implementation for training deep networks.</a:t>
            </a:r>
          </a:p>
          <a:p>
            <a:pPr lvl="1"/>
            <a:r>
              <a:rPr lang="tr-TR" dirty="0" smtClean="0"/>
              <a:t>Regarded as the starter of the Deep Learning hype.</a:t>
            </a:r>
          </a:p>
          <a:p>
            <a:pPr lvl="1"/>
            <a:r>
              <a:rPr lang="tr-TR" dirty="0" smtClean="0"/>
              <a:t>A very important regularizer is introduced: </a:t>
            </a:r>
            <a:r>
              <a:rPr lang="tr-TR" b="1" dirty="0" smtClean="0"/>
              <a:t>Dropout</a:t>
            </a:r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8472" y="1775553"/>
            <a:ext cx="6492982" cy="418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9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Some Important Architectures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More On Dropout:</a:t>
            </a:r>
          </a:p>
          <a:p>
            <a:pPr lvl="1"/>
            <a:r>
              <a:rPr lang="tr-TR" dirty="0" smtClean="0"/>
              <a:t>Usually applied to the last fully connected layers of the CNNs.</a:t>
            </a:r>
          </a:p>
          <a:p>
            <a:pPr lvl="1"/>
            <a:r>
              <a:rPr lang="tr-TR" dirty="0" smtClean="0"/>
              <a:t>At each forward-backward pass, set some neurons artificially to 0, following a Bernoulli distribution with parameter, p.</a:t>
            </a:r>
          </a:p>
          <a:p>
            <a:pPr lvl="1"/>
            <a:r>
              <a:rPr lang="tr-TR" dirty="0" smtClean="0"/>
              <a:t>Prevents FC layers to memorize the noise by depending only onto a single or few very highly activated neurons.</a:t>
            </a:r>
          </a:p>
          <a:p>
            <a:pPr lvl="1"/>
            <a:r>
              <a:rPr lang="tr-TR" dirty="0" smtClean="0"/>
              <a:t>Simple but very powerful idea.</a:t>
            </a:r>
          </a:p>
          <a:p>
            <a:pPr lvl="1"/>
            <a:r>
              <a:rPr lang="tr-TR" dirty="0" smtClean="0"/>
              <a:t>CNNs are notorious for their tendency to overfit...</a:t>
            </a:r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12290" name="Picture 2" descr="dropout ile ilgili gÃ¶rsel sonucu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3061339"/>
            <a:ext cx="4395788" cy="218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Some Important Architectures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VGG (2014):</a:t>
            </a:r>
          </a:p>
          <a:p>
            <a:pPr lvl="1"/>
            <a:r>
              <a:rPr lang="tr-TR" dirty="0" smtClean="0"/>
              <a:t>Again, very highly parametrized LeNet type of networks.</a:t>
            </a:r>
          </a:p>
          <a:p>
            <a:pPr lvl="1"/>
            <a:r>
              <a:rPr lang="tr-TR" dirty="0" smtClean="0"/>
              <a:t>Uses 3x3 convolution filters.</a:t>
            </a:r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6036" y="2060575"/>
            <a:ext cx="6203342" cy="35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9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Some Important Architectures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tr-TR" dirty="0" smtClean="0"/>
                  <a:t>ResNets (2016):</a:t>
                </a:r>
              </a:p>
              <a:p>
                <a:pPr lvl="1"/>
                <a:r>
                  <a:rPr lang="tr-TR" dirty="0" smtClean="0"/>
                  <a:t>A very simple but powerful idea.</a:t>
                </a:r>
              </a:p>
              <a:p>
                <a:pPr lvl="1"/>
                <a:r>
                  <a:rPr lang="tr-TR" dirty="0" smtClean="0"/>
                  <a:t>Let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 smtClean="0"/>
                  <a:t> be a convolutional layer + nonlinearity. (ReLU, max pool. Etc)</a:t>
                </a:r>
              </a:p>
              <a:p>
                <a:pPr lvl="1"/>
                <a:r>
                  <a:rPr lang="tr-TR" dirty="0" smtClean="0"/>
                  <a:t>Represent this layer as: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tr-T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tr-TR" dirty="0" smtClean="0"/>
                  <a:t> is just the identity connection;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tr-TR" dirty="0" smtClean="0"/>
                  <a:t> is hypothesized to be learning the residual part, not the complete transformation.</a:t>
                </a:r>
              </a:p>
              <a:p>
                <a:pPr lvl="1"/>
                <a:r>
                  <a:rPr lang="tr-TR" dirty="0" smtClean="0"/>
                  <a:t>Reduces vanishing gradient problems.</a:t>
                </a:r>
              </a:p>
              <a:p>
                <a:pPr lvl="1"/>
                <a:r>
                  <a:rPr lang="tr-TR" dirty="0" smtClean="0"/>
                  <a:t>No FC layer in the end.</a:t>
                </a:r>
              </a:p>
              <a:p>
                <a:pPr lvl="1"/>
                <a:r>
                  <a:rPr lang="tr-TR" dirty="0" smtClean="0"/>
                  <a:t>Allows training up to 1000+ layers!</a:t>
                </a:r>
                <a:endParaRPr lang="tr-TR" dirty="0"/>
              </a:p>
              <a:p>
                <a:pPr lvl="1"/>
                <a:endParaRPr lang="tr-TR" dirty="0" smtClean="0"/>
              </a:p>
              <a:p>
                <a:pPr lvl="1"/>
                <a:endParaRPr lang="tr-TR" dirty="0" smtClean="0"/>
              </a:p>
              <a:p>
                <a:pPr lvl="1"/>
                <a:endParaRPr lang="tr-TR" dirty="0" smtClean="0"/>
              </a:p>
              <a:p>
                <a:pPr lvl="1"/>
                <a:endParaRPr lang="tr-TR" dirty="0" smtClean="0"/>
              </a:p>
              <a:p>
                <a:endParaRPr lang="tr-TR" b="1" dirty="0" smtClean="0"/>
              </a:p>
              <a:p>
                <a:pPr lvl="1"/>
                <a:endParaRPr lang="tr-TR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16" t="-1453" r="-12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42371" y="1152983"/>
            <a:ext cx="2608463" cy="56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Some Important Architectures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State-of-the-Art (2016-now):</a:t>
            </a:r>
          </a:p>
          <a:p>
            <a:pPr lvl="1"/>
            <a:r>
              <a:rPr lang="tr-TR" dirty="0" smtClean="0"/>
              <a:t>Modular blocks</a:t>
            </a:r>
          </a:p>
          <a:p>
            <a:pPr lvl="1"/>
            <a:r>
              <a:rPr lang="tr-TR" dirty="0" smtClean="0"/>
              <a:t>Bottleneck Layers</a:t>
            </a:r>
          </a:p>
          <a:p>
            <a:pPr lvl="1"/>
            <a:r>
              <a:rPr lang="tr-TR" dirty="0" smtClean="0"/>
              <a:t>Inception Layers</a:t>
            </a:r>
          </a:p>
          <a:p>
            <a:pPr lvl="1"/>
            <a:r>
              <a:rPr lang="tr-TR" dirty="0" smtClean="0"/>
              <a:t>DenseNets (Every layer takes as input every preceding layer. ResNet is a special case of that!)</a:t>
            </a:r>
          </a:p>
          <a:p>
            <a:pPr lvl="1"/>
            <a:r>
              <a:rPr lang="tr-TR" dirty="0" smtClean="0"/>
              <a:t>Dynamic Architecture Learning:</a:t>
            </a:r>
          </a:p>
          <a:p>
            <a:pPr lvl="2"/>
            <a:r>
              <a:rPr lang="tr-TR" dirty="0" smtClean="0"/>
              <a:t>Heuristic methods, Evolutionary algorithms, Reinforcement learning.</a:t>
            </a:r>
          </a:p>
          <a:p>
            <a:pPr lvl="1"/>
            <a:endParaRPr lang="tr-TR" dirty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5491" y="2341280"/>
            <a:ext cx="5973747" cy="26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Object Detection Problem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Object detection is much more difficult compared to object classification:</a:t>
            </a:r>
          </a:p>
          <a:p>
            <a:pPr lvl="1"/>
            <a:r>
              <a:rPr lang="tr-TR" dirty="0" smtClean="0"/>
              <a:t>Object o detect can be anywhere in the image (in different scales – distances)</a:t>
            </a:r>
          </a:p>
          <a:p>
            <a:pPr lvl="1"/>
            <a:r>
              <a:rPr lang="tr-TR" dirty="0" smtClean="0"/>
              <a:t>There can be more than object in the image.</a:t>
            </a:r>
          </a:p>
          <a:p>
            <a:pPr lvl="1"/>
            <a:r>
              <a:rPr lang="tr-TR" dirty="0" smtClean="0"/>
              <a:t>Some object can be occluded.</a:t>
            </a:r>
          </a:p>
          <a:p>
            <a:pPr lvl="1"/>
            <a:r>
              <a:rPr lang="tr-TR" dirty="0" smtClean="0"/>
              <a:t>Some images may not contain any object at all.</a:t>
            </a:r>
          </a:p>
          <a:p>
            <a:pPr lvl="1"/>
            <a:endParaRPr lang="tr-TR" dirty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23" y="2942759"/>
            <a:ext cx="4395788" cy="16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Object Detection Problem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smtClean="0"/>
              <a:t>An object detection problem has to handle more multiple problems:</a:t>
            </a:r>
          </a:p>
          <a:p>
            <a:endParaRPr lang="tr-TR" dirty="0" smtClean="0"/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Finding areas with objects and localizing them.</a:t>
            </a:r>
          </a:p>
          <a:p>
            <a:pPr marL="457200" indent="-457200">
              <a:buFont typeface="+mj-lt"/>
              <a:buAutoNum type="arabicPeriod"/>
            </a:pPr>
            <a:endParaRPr lang="tr-TR" dirty="0"/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False positive detections should be minimized and removed (Non Maximum Suppression)</a:t>
            </a:r>
          </a:p>
          <a:p>
            <a:pPr marL="457200" indent="-457200">
              <a:buFont typeface="+mj-lt"/>
              <a:buAutoNum type="arabicPeriod"/>
            </a:pPr>
            <a:endParaRPr lang="tr-TR" dirty="0"/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Areas with actual objects should not be missed (False negative detections).</a:t>
            </a:r>
          </a:p>
          <a:p>
            <a:pPr marL="457200" indent="-457200">
              <a:buFont typeface="+mj-lt"/>
              <a:buAutoNum type="arabicPeriod"/>
            </a:pPr>
            <a:endParaRPr lang="tr-TR" dirty="0"/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After localizing, area with the object must be classified correctly.</a:t>
            </a:r>
          </a:p>
          <a:p>
            <a:pPr marL="457200" indent="-457200">
              <a:buFont typeface="+mj-lt"/>
              <a:buAutoNum type="arabicPeriod"/>
            </a:pPr>
            <a:endParaRPr lang="tr-TR" dirty="0"/>
          </a:p>
          <a:p>
            <a:endParaRPr lang="tr-TR" dirty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endParaRPr lang="tr-TR" b="1" dirty="0" smtClean="0"/>
          </a:p>
          <a:p>
            <a:pPr lvl="1"/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29695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Object Detection Problem - Literature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362514" y="2804114"/>
            <a:ext cx="2947319" cy="3398896"/>
            <a:chOff x="1245325" y="1815"/>
            <a:chExt cx="2132508" cy="1279505"/>
          </a:xfrm>
        </p:grpSpPr>
        <p:sp>
          <p:nvSpPr>
            <p:cNvPr id="21" name="Rounded Rectangle 20"/>
            <p:cNvSpPr/>
            <p:nvPr/>
          </p:nvSpPr>
          <p:spPr>
            <a:xfrm>
              <a:off x="1245325" y="1815"/>
              <a:ext cx="2132508" cy="12795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1282800" y="39290"/>
              <a:ext cx="2057558" cy="12045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dirty="0" smtClean="0"/>
                <a:t>Sliding Window Detectors</a:t>
              </a:r>
            </a:p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dirty="0" smtClean="0"/>
                <a:t>Cascaded Object Detectors (Haar Features)</a:t>
              </a:r>
              <a:endParaRPr lang="tr-TR" sz="1300" dirty="0"/>
            </a:p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kern="1200" dirty="0" smtClean="0"/>
                <a:t>Deformable Parts Models</a:t>
              </a:r>
              <a:endParaRPr lang="tr-TR" sz="1300" kern="1200" dirty="0"/>
            </a:p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kern="1200" dirty="0" smtClean="0"/>
                <a:t>Region Proposal Methods</a:t>
              </a:r>
            </a:p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kern="1200" dirty="0" smtClean="0"/>
                <a:t>Feature Extraction For Detectors(HOG</a:t>
              </a:r>
              <a:r>
                <a:rPr lang="tr-TR" sz="1300" kern="1200" dirty="0"/>
                <a:t>, SIFT, Color Histograms, Bag of Words-Fisher Vectors)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19069" y="2804114"/>
            <a:ext cx="3083121" cy="3398896"/>
            <a:chOff x="1245325" y="1815"/>
            <a:chExt cx="2132508" cy="1279505"/>
          </a:xfrm>
        </p:grpSpPr>
        <p:sp>
          <p:nvSpPr>
            <p:cNvPr id="24" name="Rounded Rectangle 23"/>
            <p:cNvSpPr/>
            <p:nvPr/>
          </p:nvSpPr>
          <p:spPr>
            <a:xfrm>
              <a:off x="1245325" y="1815"/>
              <a:ext cx="2132508" cy="12795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1282800" y="39290"/>
              <a:ext cx="2057558" cy="12045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dirty="0" smtClean="0"/>
                <a:t>Convolutional Neural Networks</a:t>
              </a:r>
              <a:r>
                <a:rPr lang="en-US" sz="1300" dirty="0" smtClean="0"/>
                <a:t>(</a:t>
              </a:r>
              <a:r>
                <a:rPr lang="en-US" sz="1300" dirty="0" err="1" smtClean="0"/>
                <a:t>LeNet</a:t>
              </a:r>
              <a:r>
                <a:rPr lang="en-US" sz="1300" dirty="0"/>
                <a:t>, </a:t>
              </a:r>
              <a:r>
                <a:rPr lang="en-US" sz="1300" dirty="0" err="1"/>
                <a:t>AlexNet</a:t>
              </a:r>
              <a:r>
                <a:rPr lang="en-US" sz="1300" dirty="0"/>
                <a:t>, VGG, </a:t>
              </a:r>
              <a:r>
                <a:rPr lang="en-US" sz="1300" dirty="0" err="1"/>
                <a:t>ResNet</a:t>
              </a:r>
              <a:r>
                <a:rPr lang="en-US" sz="1300" dirty="0"/>
                <a:t>, vb.)</a:t>
              </a:r>
            </a:p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kern="1200" dirty="0" smtClean="0"/>
                <a:t>Approaches using 3. party region proposals </a:t>
              </a:r>
              <a:r>
                <a:rPr lang="en-US" sz="1300" dirty="0" smtClean="0"/>
                <a:t>(R-CNN</a:t>
              </a:r>
              <a:r>
                <a:rPr lang="en-US" sz="1300" dirty="0"/>
                <a:t>, Fast R-CNN)</a:t>
              </a:r>
            </a:p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dirty="0" smtClean="0"/>
                <a:t>Networks learning region proposals</a:t>
              </a:r>
              <a:r>
                <a:rPr lang="en-US" sz="1300" kern="1200" dirty="0" smtClean="0"/>
                <a:t>(RPN</a:t>
              </a:r>
              <a:r>
                <a:rPr lang="en-US" sz="1300" kern="1200" dirty="0"/>
                <a:t>)</a:t>
              </a:r>
            </a:p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dirty="0" smtClean="0"/>
                <a:t>Two stage detectors </a:t>
              </a:r>
              <a:r>
                <a:rPr lang="en-US" sz="1300" dirty="0" smtClean="0"/>
                <a:t>(Faster </a:t>
              </a:r>
              <a:r>
                <a:rPr lang="en-US" sz="1300" dirty="0"/>
                <a:t>R-CNN, R-FCN)</a:t>
              </a:r>
            </a:p>
            <a:p>
              <a:pPr marL="285750" lvl="0" indent="-28575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tr-TR" sz="1300" kern="1200" dirty="0" smtClean="0"/>
                <a:t>Single stage detectors </a:t>
              </a:r>
              <a:r>
                <a:rPr lang="en-US" sz="1300" kern="1200" dirty="0" smtClean="0"/>
                <a:t>(YOLO</a:t>
              </a:r>
              <a:r>
                <a:rPr lang="en-US" sz="1300" kern="1200" dirty="0"/>
                <a:t>, SSD)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388673" y="2066216"/>
            <a:ext cx="2868100" cy="525115"/>
            <a:chOff x="1245325" y="1815"/>
            <a:chExt cx="2132508" cy="1279505"/>
          </a:xfrm>
        </p:grpSpPr>
        <p:sp>
          <p:nvSpPr>
            <p:cNvPr id="27" name="Rounded Rectangle 26"/>
            <p:cNvSpPr/>
            <p:nvPr/>
          </p:nvSpPr>
          <p:spPr>
            <a:xfrm>
              <a:off x="1245325" y="1815"/>
              <a:ext cx="2132508" cy="12795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282800" y="39290"/>
              <a:ext cx="2057558" cy="12045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300" dirty="0" smtClean="0"/>
                <a:t>Before Deep Learning</a:t>
              </a:r>
              <a:endParaRPr lang="tr-TR" sz="1300" kern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19069" y="2066216"/>
            <a:ext cx="3060487" cy="525115"/>
            <a:chOff x="1245325" y="1815"/>
            <a:chExt cx="2132508" cy="1279505"/>
          </a:xfrm>
        </p:grpSpPr>
        <p:sp>
          <p:nvSpPr>
            <p:cNvPr id="30" name="Rounded Rectangle 29"/>
            <p:cNvSpPr/>
            <p:nvPr/>
          </p:nvSpPr>
          <p:spPr>
            <a:xfrm>
              <a:off x="1245325" y="1815"/>
              <a:ext cx="2132508" cy="12795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1282800" y="39290"/>
              <a:ext cx="2057558" cy="12045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300" dirty="0" smtClean="0"/>
                <a:t>After Deep Learning</a:t>
              </a:r>
              <a:endParaRPr lang="tr-TR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68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smtClean="0"/>
              <a:t>Deep Learning is heavily about </a:t>
            </a:r>
            <a:r>
              <a:rPr lang="tr-TR" b="1" dirty="0" smtClean="0"/>
              <a:t>learning representations from data.</a:t>
            </a: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If the representation for a sample is not optimal, it can be corrected with error signals from the loss function.</a:t>
            </a:r>
          </a:p>
          <a:p>
            <a:endParaRPr lang="tr-TR" dirty="0"/>
          </a:p>
          <a:p>
            <a:r>
              <a:rPr lang="tr-TR" dirty="0" smtClean="0"/>
              <a:t>No fixed-recipe features; extracting features are a part of the optimization problem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smtClean="0"/>
              <a:t>Learn hierarchical abstractions for the data.</a:t>
            </a:r>
            <a:endParaRPr lang="tr-T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34099" y="1398963"/>
            <a:ext cx="6185279" cy="2028505"/>
          </a:xfrm>
          <a:prstGeom prst="rect">
            <a:avLst/>
          </a:prstGeom>
        </p:spPr>
      </p:pic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1D5CDA9A-3F6C-472C-8E42-D350CE67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100" y="3563685"/>
            <a:ext cx="6185279" cy="31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07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Sliding Window Detectors (CVPR 2005 – Dalal Triggs)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 smtClean="0"/>
              <a:t>Sliding window methods treat the problem as multiple object classifications, embedded into a single image.</a:t>
            </a:r>
          </a:p>
          <a:p>
            <a:pPr lvl="1"/>
            <a:r>
              <a:rPr lang="tr-TR" dirty="0" smtClean="0"/>
              <a:t>Look for every possible location and check if it is background or not. If foreground, which object?</a:t>
            </a:r>
            <a:endParaRPr lang="tr-TR" dirty="0"/>
          </a:p>
          <a:p>
            <a:r>
              <a:rPr lang="tr-TR" dirty="0" smtClean="0"/>
              <a:t>CVPR-2005 </a:t>
            </a:r>
            <a:r>
              <a:rPr lang="tr-TR" dirty="0"/>
              <a:t>Dalal – Triggs </a:t>
            </a:r>
            <a:r>
              <a:rPr lang="tr-TR" dirty="0" smtClean="0"/>
              <a:t>is the classical approach.</a:t>
            </a:r>
            <a:endParaRPr lang="tr-TR" dirty="0"/>
          </a:p>
          <a:p>
            <a:r>
              <a:rPr lang="tr-TR" dirty="0" smtClean="0"/>
              <a:t>Originally intended for pedestrian detection, but can be extended. (For example OCR).</a:t>
            </a:r>
            <a:endParaRPr lang="tr-TR" dirty="0"/>
          </a:p>
          <a:p>
            <a:r>
              <a:rPr lang="tr-TR" dirty="0" smtClean="0"/>
              <a:t>Build a image pyramid of different scales.</a:t>
            </a:r>
            <a:endParaRPr lang="tr-TR" dirty="0"/>
          </a:p>
          <a:p>
            <a:r>
              <a:rPr lang="tr-TR" dirty="0" smtClean="0"/>
              <a:t>Extract HOG features at every sliding window location. </a:t>
            </a:r>
          </a:p>
          <a:p>
            <a:r>
              <a:rPr lang="tr-TR" dirty="0" smtClean="0"/>
              <a:t>Train a linear SVM which classifies «Pedestrian or Not».</a:t>
            </a:r>
          </a:p>
          <a:p>
            <a:r>
              <a:rPr lang="tr-TR" dirty="0" smtClean="0"/>
              <a:t>Hard Negative Mining: This is a heavily imbalanced problem (too many background, too few objects). Add false positive foreground detections incrementally into the dataset.</a:t>
            </a:r>
          </a:p>
          <a:p>
            <a:r>
              <a:rPr lang="tr-TR" dirty="0" smtClean="0"/>
              <a:t>NMS </a:t>
            </a:r>
            <a:r>
              <a:rPr lang="tr-TR" dirty="0"/>
              <a:t>(Non maximum Supression) </a:t>
            </a:r>
            <a:r>
              <a:rPr lang="tr-TR" dirty="0" smtClean="0"/>
              <a:t>reduces false positive detections.</a:t>
            </a:r>
            <a:endParaRPr lang="tr-TR" dirty="0"/>
          </a:p>
          <a:p>
            <a:r>
              <a:rPr lang="tr-TR" dirty="0" smtClean="0"/>
              <a:t>Backbone for many similar algorithms.</a:t>
            </a:r>
            <a:endParaRPr lang="tr-TR" dirty="0"/>
          </a:p>
          <a:p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2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Sliding Window Detectors (CVPR 2005 – Dalal Triggs)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67" y="2052638"/>
            <a:ext cx="827284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Deformable Parts Model (</a:t>
            </a:r>
            <a:r>
              <a:rPr lang="en-US" sz="4400" dirty="0">
                <a:solidFill>
                  <a:schemeClr val="tx1"/>
                </a:solidFill>
              </a:rPr>
              <a:t>TPAMI-2010 </a:t>
            </a:r>
            <a:r>
              <a:rPr lang="en-US" sz="4400" dirty="0" err="1">
                <a:solidFill>
                  <a:schemeClr val="tx1"/>
                </a:solidFill>
              </a:rPr>
              <a:t>Felzenswalb</a:t>
            </a:r>
            <a:r>
              <a:rPr lang="en-US" sz="4400" dirty="0">
                <a:solidFill>
                  <a:schemeClr val="tx1"/>
                </a:solidFill>
              </a:rPr>
              <a:t> et </a:t>
            </a:r>
            <a:r>
              <a:rPr lang="en-US" sz="4400" dirty="0" smtClean="0">
                <a:solidFill>
                  <a:schemeClr val="tx1"/>
                </a:solidFill>
              </a:rPr>
              <a:t>al</a:t>
            </a:r>
            <a:r>
              <a:rPr lang="tr-TR" sz="4400" dirty="0" smtClean="0">
                <a:solidFill>
                  <a:schemeClr val="tx1"/>
                </a:solidFill>
              </a:rPr>
              <a:t>.)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smtClean="0"/>
              <a:t>The object to be detected may be articulated, in the sense that it has different parts, moving in different patterns.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The idea is to build a model which incorporates the geometric relationships between these different parts. </a:t>
            </a:r>
            <a:endParaRPr lang="tr-TR" dirty="0"/>
          </a:p>
          <a:p>
            <a:endParaRPr lang="tr-TR" dirty="0"/>
          </a:p>
          <a:p>
            <a:r>
              <a:rPr lang="tr-TR" dirty="0"/>
              <a:t>“Deformable Parts Model”</a:t>
            </a:r>
          </a:p>
          <a:p>
            <a:endParaRPr lang="tr-TR" dirty="0"/>
          </a:p>
          <a:p>
            <a:r>
              <a:rPr lang="tr-TR" dirty="0" smtClean="0"/>
              <a:t>Again HOG features are used, but the SVM is special: It includes geometric relationships.</a:t>
            </a:r>
            <a:endParaRPr lang="tr-TR" dirty="0"/>
          </a:p>
          <a:p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3501434"/>
            <a:ext cx="4395788" cy="13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Region Proposal Methods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smtClean="0"/>
              <a:t>Sliding window methods are expensive, if underlying feature extractors and/or classifiers are expensive: Exhaustive search.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A good alternative would be to obtain some «educated guesses» about the locations, where objects can potentially exist.</a:t>
            </a:r>
            <a:endParaRPr lang="tr-TR" dirty="0"/>
          </a:p>
          <a:p>
            <a:endParaRPr lang="tr-TR" dirty="0" smtClean="0"/>
          </a:p>
          <a:p>
            <a:r>
              <a:rPr lang="tr-TR" dirty="0" smtClean="0"/>
              <a:t>Such regions are generated by using simplistic color, texture, gradient magnitude features. Intiution: Objects of interest may create high frequency variations in such domains.</a:t>
            </a:r>
          </a:p>
          <a:p>
            <a:endParaRPr lang="tr-TR" dirty="0"/>
          </a:p>
          <a:p>
            <a:r>
              <a:rPr lang="tr-TR" dirty="0" smtClean="0"/>
              <a:t>They are encouraged to generate many false positives of different scales at different locations. (Still will be much fewer than exhaustive search).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Some deep learning algorithms use these methods as a first step.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09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Region Proposal Methods </a:t>
            </a:r>
            <a:r>
              <a:rPr lang="da-DK" dirty="0">
                <a:solidFill>
                  <a:schemeClr val="tx1"/>
                </a:solidFill>
              </a:rPr>
              <a:t>(IJCV – 2012 Uijlings et al.)</a:t>
            </a:r>
            <a:br>
              <a:rPr lang="da-DK" dirty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“Selective Search” </a:t>
            </a:r>
            <a:r>
              <a:rPr lang="tr-TR" dirty="0" smtClean="0"/>
              <a:t>is one of the most common «region proposal» algorithms.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The image is segmented in the first step, by using any kind of segmentation algorithm, into many small regions.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Neighboring regions of similar color, texture and shape are merged. (Called superpixels).</a:t>
            </a:r>
          </a:p>
          <a:p>
            <a:endParaRPr lang="tr-TR" dirty="0"/>
          </a:p>
          <a:p>
            <a:r>
              <a:rPr lang="tr-TR" dirty="0" smtClean="0"/>
              <a:t>The bounding box of every superpixel is then a potential object region.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750597"/>
            <a:ext cx="4395788" cy="28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– Why Deep Learning?</a:t>
            </a:r>
            <a:r>
              <a:rPr lang="da-DK" dirty="0">
                <a:solidFill>
                  <a:schemeClr val="tx1"/>
                </a:solidFill>
              </a:rPr>
              <a:t/>
            </a:r>
            <a:br>
              <a:rPr lang="da-DK" dirty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smtClean="0"/>
              <a:t>We know that: Learning representations directly from the data is effective in classification.</a:t>
            </a:r>
          </a:p>
          <a:p>
            <a:endParaRPr lang="tr-TR" dirty="0"/>
          </a:p>
          <a:p>
            <a:r>
              <a:rPr lang="tr-TR" dirty="0" smtClean="0"/>
              <a:t>Object detection is, in its core, a classification problem.</a:t>
            </a:r>
          </a:p>
          <a:p>
            <a:endParaRPr lang="tr-TR" dirty="0"/>
          </a:p>
          <a:p>
            <a:r>
              <a:rPr lang="tr-TR" dirty="0" smtClean="0"/>
              <a:t>Why not use powerful representation learning approaches for it as well?</a:t>
            </a:r>
          </a:p>
          <a:p>
            <a:endParaRPr lang="tr-TR" dirty="0"/>
          </a:p>
          <a:p>
            <a:r>
              <a:rPr lang="tr-TR" dirty="0" smtClean="0"/>
              <a:t>CNN features are more robust to translation, lighting and image noise compared to hand crafted features like SIFT, HOG.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2" descr="https://cdn-images-1.medium.com/max/1600/1*3rECTefgSkJJ6Sni5sxptA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51" y="2729308"/>
            <a:ext cx="6205256" cy="285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– Why Deep Learning?</a:t>
            </a:r>
            <a:r>
              <a:rPr lang="da-DK" dirty="0">
                <a:solidFill>
                  <a:schemeClr val="tx1"/>
                </a:solidFill>
              </a:rPr>
              <a:t/>
            </a:r>
            <a:br>
              <a:rPr lang="da-DK" dirty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In the last 4 years, CNN based object detectors have become the state-of-the-art.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The highest performance on datasets like PASCAL VOC and COCO are obtained with CNNs.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Roughly, there are two types of CNN object detectors:</a:t>
            </a:r>
            <a:endParaRPr lang="tr-TR" dirty="0"/>
          </a:p>
          <a:p>
            <a:r>
              <a:rPr lang="tr-TR" dirty="0" smtClean="0"/>
              <a:t>Two step detectors(Decoupled localization and classification)</a:t>
            </a:r>
            <a:endParaRPr lang="tr-TR" dirty="0"/>
          </a:p>
          <a:p>
            <a:r>
              <a:rPr lang="tr-TR" dirty="0" smtClean="0"/>
              <a:t>One step detectors(Localization and classification on the same pipeline.).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748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</a:t>
            </a:r>
            <a:r>
              <a:rPr lang="nb-NO" dirty="0">
                <a:solidFill>
                  <a:schemeClr val="tx1"/>
                </a:solidFill>
              </a:rPr>
              <a:t>R-CNN (CVPR – 2014, Girshick et al.)</a:t>
            </a:r>
            <a:br>
              <a:rPr lang="nb-NO" dirty="0">
                <a:solidFill>
                  <a:schemeClr val="tx1"/>
                </a:solidFill>
              </a:rPr>
            </a:br>
            <a:r>
              <a:rPr lang="da-DK" dirty="0">
                <a:solidFill>
                  <a:schemeClr val="tx1"/>
                </a:solidFill>
              </a:rPr>
              <a:t/>
            </a:r>
            <a:br>
              <a:rPr lang="da-DK" dirty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R-CNN is one of the first DL approaches to object detection.</a:t>
            </a:r>
            <a:endParaRPr lang="tr-TR" dirty="0"/>
          </a:p>
          <a:p>
            <a:endParaRPr lang="tr-TR" dirty="0" smtClean="0"/>
          </a:p>
          <a:p>
            <a:r>
              <a:rPr lang="tr-TR" dirty="0" smtClean="0"/>
              <a:t>An AlexNet, trained on ImageNet, is used to extact features from region proposals.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Region proposals are generated with a 3. party algorithm (Selective Search).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Last layer of the AlexNet is used as a feature to a SVM.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52" y="2343322"/>
            <a:ext cx="5508243" cy="34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Object Detection with DL: </a:t>
            </a:r>
            <a:r>
              <a:rPr lang="nb-NO" smtClean="0"/>
              <a:t>R-CNN (CVPR – 2014, Girshick et al.)</a:t>
            </a:r>
            <a:br>
              <a:rPr lang="nb-NO" smtClean="0"/>
            </a:br>
            <a:r>
              <a:rPr lang="da-DK" smtClean="0"/>
              <a:t/>
            </a:r>
            <a:br>
              <a:rPr lang="da-DK" smtClean="0"/>
            </a:br>
            <a:endParaRPr lang="tr-T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R-CNN has some major problems:</a:t>
            </a:r>
          </a:p>
          <a:p>
            <a:endParaRPr lang="tr-TR" smtClean="0"/>
          </a:p>
          <a:p>
            <a:r>
              <a:rPr lang="tr-TR" smtClean="0"/>
              <a:t>For each region proposal, a separate AlexNet is run: Insanely expensive!</a:t>
            </a:r>
          </a:p>
          <a:p>
            <a:endParaRPr lang="tr-TR" smtClean="0"/>
          </a:p>
          <a:p>
            <a:r>
              <a:rPr lang="tr-TR" smtClean="0"/>
              <a:t>A multi layered, complex training pipeline.</a:t>
            </a:r>
          </a:p>
          <a:p>
            <a:endParaRPr lang="tr-TR" smtClean="0"/>
          </a:p>
          <a:p>
            <a:r>
              <a:rPr lang="tr-TR" smtClean="0"/>
              <a:t>The AlexNet parameters are not updated during SVM training.</a:t>
            </a:r>
          </a:p>
          <a:p>
            <a:endParaRPr lang="tr-TR" smtClean="0"/>
          </a:p>
          <a:p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35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</a:t>
            </a:r>
            <a:r>
              <a:rPr lang="nb-NO" dirty="0" smtClean="0">
                <a:solidFill>
                  <a:schemeClr val="tx1"/>
                </a:solidFill>
              </a:rPr>
              <a:t>SPP-Net</a:t>
            </a:r>
            <a:r>
              <a:rPr lang="tr-TR" dirty="0" smtClean="0">
                <a:solidFill>
                  <a:schemeClr val="tx1"/>
                </a:solidFill>
              </a:rPr>
              <a:t>, </a:t>
            </a:r>
            <a:r>
              <a:rPr lang="nb-NO" dirty="0" smtClean="0">
                <a:solidFill>
                  <a:schemeClr val="tx1"/>
                </a:solidFill>
              </a:rPr>
              <a:t>ECCV </a:t>
            </a:r>
            <a:r>
              <a:rPr lang="nb-NO" dirty="0">
                <a:solidFill>
                  <a:schemeClr val="tx1"/>
                </a:solidFill>
              </a:rPr>
              <a:t>– </a:t>
            </a:r>
            <a:r>
              <a:rPr lang="nb-NO" dirty="0" smtClean="0">
                <a:solidFill>
                  <a:schemeClr val="tx1"/>
                </a:solidFill>
              </a:rPr>
              <a:t>2014</a:t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smtClean="0"/>
              <a:t>Following works first got rid of a «Separate CNNs run for region» approach.</a:t>
            </a:r>
            <a:endParaRPr lang="tr-TR" dirty="0"/>
          </a:p>
          <a:p>
            <a:r>
              <a:rPr lang="tr-TR" dirty="0" smtClean="0"/>
              <a:t>SPP-Net processes a single image, only once.</a:t>
            </a:r>
            <a:endParaRPr lang="tr-TR" dirty="0"/>
          </a:p>
          <a:p>
            <a:r>
              <a:rPr lang="tr-TR" dirty="0" smtClean="0"/>
              <a:t>Original region proposals are projected onto the last convolutional layer.</a:t>
            </a:r>
            <a:endParaRPr lang="tr-TR" dirty="0"/>
          </a:p>
          <a:p>
            <a:r>
              <a:rPr lang="tr-TR" dirty="0" smtClean="0"/>
              <a:t>Grids of different scales are applied to each region on the last feature map. This is called </a:t>
            </a:r>
            <a:r>
              <a:rPr lang="tr-TR" b="1" dirty="0" smtClean="0"/>
              <a:t>Region of Interest Pooling. </a:t>
            </a:r>
            <a:r>
              <a:rPr lang="tr-TR" dirty="0" smtClean="0"/>
              <a:t>The aim is to obtain a vector of fixed dimensionality.</a:t>
            </a:r>
            <a:endParaRPr lang="tr-TR" dirty="0"/>
          </a:p>
          <a:p>
            <a:r>
              <a:rPr lang="tr-TR" dirty="0" smtClean="0"/>
              <a:t>Different grid scales are concatenated into a final feature vector.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397135"/>
            <a:ext cx="5303144" cy="35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Why Deep Learning Now?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smtClean="0"/>
              <a:t>«Deep Learning», especially Convolutional Neural Networks are around since 1998 (Lecun – LeNet).</a:t>
            </a:r>
          </a:p>
          <a:p>
            <a:r>
              <a:rPr lang="tr-TR" dirty="0" smtClean="0"/>
              <a:t>But we have now more computing power: GPUs, TPUs.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5" y="3268727"/>
            <a:ext cx="4395788" cy="177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3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</a:t>
            </a:r>
            <a:r>
              <a:rPr lang="nb-NO" dirty="0" smtClean="0">
                <a:solidFill>
                  <a:schemeClr val="tx1"/>
                </a:solidFill>
              </a:rPr>
              <a:t>Fast R-CNN</a:t>
            </a:r>
            <a:r>
              <a:rPr lang="tr-TR" dirty="0" smtClean="0">
                <a:solidFill>
                  <a:schemeClr val="tx1"/>
                </a:solidFill>
              </a:rPr>
              <a:t>, </a:t>
            </a:r>
            <a:r>
              <a:rPr lang="nb-NO" dirty="0" smtClean="0">
                <a:solidFill>
                  <a:schemeClr val="tx1"/>
                </a:solidFill>
              </a:rPr>
              <a:t>ICCV </a:t>
            </a:r>
            <a:r>
              <a:rPr lang="nb-NO" dirty="0">
                <a:solidFill>
                  <a:schemeClr val="tx1"/>
                </a:solidFill>
              </a:rPr>
              <a:t>– </a:t>
            </a:r>
            <a:r>
              <a:rPr lang="nb-NO" dirty="0" smtClean="0">
                <a:solidFill>
                  <a:schemeClr val="tx1"/>
                </a:solidFill>
              </a:rPr>
              <a:t>2015</a:t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Different from SPP-Net, Fast R-CNN is trainable by backpropagation, end-to-end.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Includes a differentiable RoI Pooling layer.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On the last convolutional feature map, both bounding box regression and object classification are conducted.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35" y="2251789"/>
            <a:ext cx="5384919" cy="32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</a:t>
            </a:r>
            <a:r>
              <a:rPr lang="nb-NO" dirty="0" smtClean="0">
                <a:solidFill>
                  <a:schemeClr val="tx1"/>
                </a:solidFill>
              </a:rPr>
              <a:t>Fast</a:t>
            </a:r>
            <a:r>
              <a:rPr lang="tr-TR" dirty="0" smtClean="0">
                <a:solidFill>
                  <a:schemeClr val="tx1"/>
                </a:solidFill>
              </a:rPr>
              <a:t>er</a:t>
            </a:r>
            <a:r>
              <a:rPr lang="nb-NO" dirty="0" smtClean="0">
                <a:solidFill>
                  <a:schemeClr val="tx1"/>
                </a:solidFill>
              </a:rPr>
              <a:t> R-CNN</a:t>
            </a:r>
            <a:r>
              <a:rPr lang="tr-TR" dirty="0" smtClean="0">
                <a:solidFill>
                  <a:schemeClr val="tx1"/>
                </a:solidFill>
              </a:rPr>
              <a:t>, NIPS</a:t>
            </a:r>
            <a:r>
              <a:rPr lang="nb-NO" dirty="0" smtClean="0">
                <a:solidFill>
                  <a:schemeClr val="tx1"/>
                </a:solidFill>
              </a:rPr>
              <a:t> </a:t>
            </a:r>
            <a:r>
              <a:rPr lang="nb-NO" dirty="0">
                <a:solidFill>
                  <a:schemeClr val="tx1"/>
                </a:solidFill>
              </a:rPr>
              <a:t>– </a:t>
            </a:r>
            <a:r>
              <a:rPr lang="nb-NO" dirty="0" smtClean="0">
                <a:solidFill>
                  <a:schemeClr val="tx1"/>
                </a:solidFill>
              </a:rPr>
              <a:t>2015</a:t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Using 3. party algorithms for object detection is a bottleneck. 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Faster R-CNN is very important, in the sense that it proposes to replace the region proposal step with a completely differentiable neural operation.</a:t>
            </a:r>
          </a:p>
          <a:p>
            <a:endParaRPr lang="tr-TR" dirty="0"/>
          </a:p>
          <a:p>
            <a:r>
              <a:rPr lang="tr-TR" dirty="0" smtClean="0"/>
              <a:t>The networks «learns» to make meaningful region proposal, by gradient descent.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231" y="2273772"/>
            <a:ext cx="3642676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</a:t>
            </a:r>
            <a:r>
              <a:rPr lang="nb-NO" dirty="0" smtClean="0">
                <a:solidFill>
                  <a:schemeClr val="tx1"/>
                </a:solidFill>
              </a:rPr>
              <a:t>Fast</a:t>
            </a:r>
            <a:r>
              <a:rPr lang="tr-TR" dirty="0" smtClean="0">
                <a:solidFill>
                  <a:schemeClr val="tx1"/>
                </a:solidFill>
              </a:rPr>
              <a:t>er</a:t>
            </a:r>
            <a:r>
              <a:rPr lang="nb-NO" dirty="0" smtClean="0">
                <a:solidFill>
                  <a:schemeClr val="tx1"/>
                </a:solidFill>
              </a:rPr>
              <a:t> R-CNN</a:t>
            </a:r>
            <a:r>
              <a:rPr lang="tr-TR" dirty="0" smtClean="0">
                <a:solidFill>
                  <a:schemeClr val="tx1"/>
                </a:solidFill>
              </a:rPr>
              <a:t>, NIPS</a:t>
            </a:r>
            <a:r>
              <a:rPr lang="nb-NO" dirty="0" smtClean="0">
                <a:solidFill>
                  <a:schemeClr val="tx1"/>
                </a:solidFill>
              </a:rPr>
              <a:t> </a:t>
            </a:r>
            <a:r>
              <a:rPr lang="nb-NO" dirty="0">
                <a:solidFill>
                  <a:schemeClr val="tx1"/>
                </a:solidFill>
              </a:rPr>
              <a:t>– </a:t>
            </a:r>
            <a:r>
              <a:rPr lang="nb-NO" dirty="0" smtClean="0">
                <a:solidFill>
                  <a:schemeClr val="tx1"/>
                </a:solidFill>
              </a:rPr>
              <a:t>2015</a:t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smtClean="0"/>
              <a:t>A sliding window, implemented with a CNN layer, operates on the last conv. Layer.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Each sliding window’s receptive field is calculated (backprojected into the input image).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Different «anchor boxes» of different size and scales are placed around the center of the receptive field.</a:t>
            </a:r>
          </a:p>
          <a:p>
            <a:endParaRPr lang="tr-TR" dirty="0"/>
          </a:p>
          <a:p>
            <a:r>
              <a:rPr lang="tr-TR" dirty="0" smtClean="0"/>
              <a:t>Ground truth boxes are compared against these anchor boxes.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262762"/>
            <a:ext cx="5279214" cy="31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</a:t>
            </a:r>
            <a:r>
              <a:rPr lang="nb-NO" dirty="0" smtClean="0">
                <a:solidFill>
                  <a:schemeClr val="tx1"/>
                </a:solidFill>
              </a:rPr>
              <a:t>Fast</a:t>
            </a:r>
            <a:r>
              <a:rPr lang="tr-TR" dirty="0" smtClean="0">
                <a:solidFill>
                  <a:schemeClr val="tx1"/>
                </a:solidFill>
              </a:rPr>
              <a:t>er</a:t>
            </a:r>
            <a:r>
              <a:rPr lang="nb-NO" dirty="0" smtClean="0">
                <a:solidFill>
                  <a:schemeClr val="tx1"/>
                </a:solidFill>
              </a:rPr>
              <a:t> R-CNN</a:t>
            </a:r>
            <a:r>
              <a:rPr lang="tr-TR" dirty="0" smtClean="0">
                <a:solidFill>
                  <a:schemeClr val="tx1"/>
                </a:solidFill>
              </a:rPr>
              <a:t>, NIPS</a:t>
            </a:r>
            <a:r>
              <a:rPr lang="nb-NO" dirty="0" smtClean="0">
                <a:solidFill>
                  <a:schemeClr val="tx1"/>
                </a:solidFill>
              </a:rPr>
              <a:t> </a:t>
            </a:r>
            <a:r>
              <a:rPr lang="nb-NO" dirty="0">
                <a:solidFill>
                  <a:schemeClr val="tx1"/>
                </a:solidFill>
              </a:rPr>
              <a:t>– </a:t>
            </a:r>
            <a:r>
              <a:rPr lang="nb-NO" dirty="0" smtClean="0">
                <a:solidFill>
                  <a:schemeClr val="tx1"/>
                </a:solidFill>
              </a:rPr>
              <a:t>2015</a:t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 smtClean="0"/>
              <a:t>IoU: Intersection over Union, the standart metric to measure the extent two bounding boxes overlap.</a:t>
            </a:r>
          </a:p>
          <a:p>
            <a:r>
              <a:rPr lang="tr-TR" dirty="0" smtClean="0"/>
              <a:t>Anchor boxes and ground truths overlapping over a certain IoU threshold are «positive», under a certain threshold are «negative» detections (background).</a:t>
            </a:r>
          </a:p>
          <a:p>
            <a:pPr lvl="1"/>
            <a:r>
              <a:rPr lang="tr-TR" dirty="0" smtClean="0"/>
              <a:t>Values in between are indeterminate; they are not used in the training.</a:t>
            </a:r>
          </a:p>
          <a:p>
            <a:r>
              <a:rPr lang="tr-TR" dirty="0" smtClean="0"/>
              <a:t>A binary classifier for «object-background» discrimination and a bounding box regressor is trained.</a:t>
            </a:r>
          </a:p>
          <a:p>
            <a:pPr lvl="1"/>
            <a:r>
              <a:rPr lang="tr-TR" dirty="0" smtClean="0"/>
              <a:t>Separately for k different anchor boxes.</a:t>
            </a:r>
            <a:endParaRPr lang="tr-TR" dirty="0"/>
          </a:p>
          <a:p>
            <a:r>
              <a:rPr lang="tr-TR" dirty="0" smtClean="0"/>
              <a:t>All these can be implemented in convolutional layers.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262762"/>
            <a:ext cx="5279214" cy="31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</a:t>
            </a:r>
            <a:r>
              <a:rPr lang="nb-NO" dirty="0" smtClean="0">
                <a:solidFill>
                  <a:schemeClr val="tx1"/>
                </a:solidFill>
              </a:rPr>
              <a:t>Fast</a:t>
            </a:r>
            <a:r>
              <a:rPr lang="tr-TR" dirty="0" smtClean="0">
                <a:solidFill>
                  <a:schemeClr val="tx1"/>
                </a:solidFill>
              </a:rPr>
              <a:t>er</a:t>
            </a:r>
            <a:r>
              <a:rPr lang="nb-NO" dirty="0" smtClean="0">
                <a:solidFill>
                  <a:schemeClr val="tx1"/>
                </a:solidFill>
              </a:rPr>
              <a:t> R-CNN</a:t>
            </a:r>
            <a:r>
              <a:rPr lang="tr-TR" dirty="0" smtClean="0">
                <a:solidFill>
                  <a:schemeClr val="tx1"/>
                </a:solidFill>
              </a:rPr>
              <a:t>, NIPS</a:t>
            </a:r>
            <a:r>
              <a:rPr lang="nb-NO" dirty="0" smtClean="0">
                <a:solidFill>
                  <a:schemeClr val="tx1"/>
                </a:solidFill>
              </a:rPr>
              <a:t> </a:t>
            </a:r>
            <a:r>
              <a:rPr lang="nb-NO" dirty="0">
                <a:solidFill>
                  <a:schemeClr val="tx1"/>
                </a:solidFill>
              </a:rPr>
              <a:t>– </a:t>
            </a:r>
            <a:r>
              <a:rPr lang="nb-NO" dirty="0" smtClean="0">
                <a:solidFill>
                  <a:schemeClr val="tx1"/>
                </a:solidFill>
              </a:rPr>
              <a:t>2015</a:t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This is called «</a:t>
            </a:r>
            <a:r>
              <a:rPr lang="tr-TR" b="1" dirty="0" smtClean="0"/>
              <a:t>Region Proposal Network». </a:t>
            </a:r>
            <a:r>
              <a:rPr lang="tr-TR" dirty="0" smtClean="0"/>
              <a:t>The networks learns to generate object proposals.</a:t>
            </a:r>
            <a:endParaRPr lang="tr-TR" dirty="0"/>
          </a:p>
          <a:p>
            <a:r>
              <a:rPr lang="tr-TR" dirty="0" smtClean="0"/>
              <a:t>RPN is connected to the end of a back bone CNN (like VGG19). A Fast R-CNN object detector is also connected to this backbone, using RPN outputs.</a:t>
            </a:r>
            <a:endParaRPr lang="tr-TR" dirty="0"/>
          </a:p>
          <a:p>
            <a:r>
              <a:rPr lang="tr-TR" dirty="0" smtClean="0"/>
              <a:t>They are trained iteratively. </a:t>
            </a:r>
            <a:endParaRPr lang="tr-TR" dirty="0"/>
          </a:p>
          <a:p>
            <a:r>
              <a:rPr lang="tr-TR" b="1" dirty="0" smtClean="0"/>
              <a:t>This is the backbone of many other DL object detectors and called two-stage detector.</a:t>
            </a:r>
            <a:endParaRPr lang="tr-TR" b="1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231" y="2273772"/>
            <a:ext cx="3642676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7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R-FCN, NIPS 2016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Faster R-CNN is the basis of many following two stage detectors.</a:t>
            </a:r>
          </a:p>
          <a:p>
            <a:r>
              <a:rPr lang="tr-TR" dirty="0" smtClean="0"/>
              <a:t>R-FCN is one of them. It proposes an advanced object detector, dividing a proposal region into a </a:t>
            </a:r>
            <a:r>
              <a:rPr lang="tr-TR" dirty="0"/>
              <a:t>𝑘×𝑘 </a:t>
            </a:r>
            <a:r>
              <a:rPr lang="tr-TR" dirty="0" smtClean="0"/>
              <a:t>grid and learns different features for every part.</a:t>
            </a:r>
            <a:endParaRPr lang="tr-TR" dirty="0"/>
          </a:p>
          <a:p>
            <a:r>
              <a:rPr lang="tr-TR" dirty="0" smtClean="0"/>
              <a:t>It learns the spatial relationship between different parts of an object. (Very roughly like the Deformable Part Model).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64" y="4335106"/>
            <a:ext cx="5425968" cy="24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Mask R-CNN, ICCV 2017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This work adds a pixel level classifier to the Faster R-CNN detector.</a:t>
            </a:r>
            <a:endParaRPr lang="tr-TR" dirty="0"/>
          </a:p>
          <a:p>
            <a:r>
              <a:rPr lang="tr-TR" dirty="0" smtClean="0"/>
              <a:t>This modification enables instance level segmentation of the object.</a:t>
            </a:r>
            <a:endParaRPr lang="tr-TR" dirty="0"/>
          </a:p>
          <a:p>
            <a:r>
              <a:rPr lang="tr-TR" dirty="0" smtClean="0"/>
              <a:t>Needs pixel level annotation. Instance based segmentation is a more complex problem than object detection.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85" y="3868518"/>
            <a:ext cx="4877223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FPN, CVPR 2017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A very powerful method on the Faster R-CNN backbone.</a:t>
            </a:r>
            <a:endParaRPr lang="tr-TR" dirty="0"/>
          </a:p>
          <a:p>
            <a:r>
              <a:rPr lang="tr-TR" dirty="0" smtClean="0"/>
              <a:t>The basic idea is to connect a RPN and Faster R-CNN detector to each image scale in the CNN and connecting these together. Different proposals and detectors belonging to different image scales are trained together.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830" y="3840869"/>
            <a:ext cx="3596235" cy="288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Single Step Detectors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All DL detectors up to this point, has two stages.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The first stage is to generate region proposals, either with a 3. party algorithm or a RPN detector.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The second stage involves object classifier and a bounding box regressor. 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These two stages are trained iteratively. Main approach is to make RPN use Faster R-CNN’s convolutional layers and Faster R-CNN to use RPN’s region proposals for tuning the convolutional layers.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480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Single Step Detectors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Different from those, there are approaches, which only use a single pipeline.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In such approaches, region proposers and object detectors are trained end-to-end, using a shared loss function.</a:t>
            </a:r>
          </a:p>
          <a:p>
            <a:endParaRPr lang="tr-TR" dirty="0"/>
          </a:p>
          <a:p>
            <a:r>
              <a:rPr lang="tr-TR" dirty="0" smtClean="0"/>
              <a:t>Instead of a region proposal mechanism, they use a regular grid on the input image. The grid rectangles are used as predetermined anchors.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YOLO (You Only Look Once) and SSD are most well known single step detectors.</a:t>
            </a:r>
            <a:endParaRPr lang="tr-TR" dirty="0"/>
          </a:p>
          <a:p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95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Why Deep Learning Now?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smtClean="0"/>
              <a:t>«Deep Learning», especially Convolutional Neural Networks are around since 1998 (Lecun – LeNet).</a:t>
            </a:r>
          </a:p>
          <a:p>
            <a:r>
              <a:rPr lang="tr-TR" dirty="0" smtClean="0"/>
              <a:t>But we have now more computing power: GPUs, TPUs.</a:t>
            </a:r>
          </a:p>
          <a:p>
            <a:r>
              <a:rPr lang="tr-TR" dirty="0" smtClean="0"/>
              <a:t>We have much larger labeled datasets and Transfer Learning works well. (ImageNet).</a:t>
            </a:r>
          </a:p>
          <a:p>
            <a:pPr lvl="1"/>
            <a:r>
              <a:rPr lang="tr-TR" dirty="0" smtClean="0"/>
              <a:t>Deep Learning are heavily parametrized and scale well with large datasets.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5" y="2879275"/>
            <a:ext cx="4395788" cy="25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Single Step Detectors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Single step (or single shot – single stage) detectors are fast in inference, but they perform relatively worse compared to two step ones.</a:t>
            </a:r>
          </a:p>
          <a:p>
            <a:endParaRPr lang="tr-TR" dirty="0"/>
          </a:p>
          <a:p>
            <a:r>
              <a:rPr lang="tr-TR" dirty="0" smtClean="0"/>
              <a:t>Two main reasons:</a:t>
            </a:r>
          </a:p>
          <a:p>
            <a:pPr lvl="1"/>
            <a:r>
              <a:rPr lang="tr-TR" dirty="0" smtClean="0"/>
              <a:t>Two step detectors learn optimal proposals with problem specific anchors. Single step ones use a predetermined regular grid.</a:t>
            </a:r>
          </a:p>
          <a:p>
            <a:pPr lvl="1"/>
            <a:r>
              <a:rPr lang="tr-TR" dirty="0" smtClean="0"/>
              <a:t>According to «</a:t>
            </a:r>
            <a:r>
              <a:rPr lang="tr-TR" dirty="0"/>
              <a:t>Focal Loss for Dense Object Detection», </a:t>
            </a:r>
            <a:r>
              <a:rPr lang="tr-TR" dirty="0" smtClean="0"/>
              <a:t>(Lin </a:t>
            </a:r>
            <a:r>
              <a:rPr lang="tr-TR" dirty="0"/>
              <a:t>et al., </a:t>
            </a:r>
            <a:r>
              <a:rPr lang="tr-TR" dirty="0" smtClean="0"/>
              <a:t>2017) paper, two step detectors are able to strike a good balance between positive and negative samples. Single step detectors produce a lot of negative samples, resulting in an imbalanced training problem.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19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Single Step Detectors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2" y="2203924"/>
            <a:ext cx="11257675" cy="3301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4119" y="5505856"/>
            <a:ext cx="573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YOLO bounding box proposals from regular grid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325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Single Step Detectors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6622" y="5908329"/>
            <a:ext cx="877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Two step and single step detectors; Accuracy vs Speed comparison</a:t>
            </a:r>
            <a:endParaRPr lang="tr-T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96" y="1976848"/>
            <a:ext cx="7193903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Object Detection with DL: Single Step Detectors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126" y="6025206"/>
            <a:ext cx="701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Single step detectors have difficulties in recognizing small objects. (Which is a hard problem for every type of detector)</a:t>
            </a:r>
            <a:endParaRPr lang="tr-T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94" y="1853248"/>
            <a:ext cx="6848308" cy="41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The End</a:t>
            </a: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/>
            </a:r>
            <a:br>
              <a:rPr lang="nb-NO" dirty="0" smtClean="0">
                <a:solidFill>
                  <a:schemeClr val="tx1"/>
                </a:solidFill>
              </a:rPr>
            </a:br>
            <a:r>
              <a:rPr lang="da-DK" dirty="0" smtClean="0">
                <a:solidFill>
                  <a:schemeClr val="tx1"/>
                </a:solidFill>
              </a:rPr>
              <a:t/>
            </a:r>
            <a:br>
              <a:rPr lang="da-DK" dirty="0" smtClean="0">
                <a:solidFill>
                  <a:schemeClr val="tx1"/>
                </a:solidFill>
              </a:rPr>
            </a:b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9699" y="1763248"/>
            <a:ext cx="4232249" cy="302968"/>
          </a:xfrm>
          <a:prstGeom prst="rect">
            <a:avLst/>
          </a:prstGeom>
        </p:spPr>
        <p:txBody>
          <a:bodyPr/>
          <a:lstStyle/>
          <a:p>
            <a:pPr defTabSz="192876">
              <a:spcBef>
                <a:spcPct val="0"/>
              </a:spcBef>
            </a:pPr>
            <a:endParaRPr lang="tr-TR" sz="1519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Questions?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3034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Why Deep Learning Now?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«Deep Learning», especially Convolutional Neural Networks are around since 1998 (Lecun – LeNet).</a:t>
            </a:r>
          </a:p>
          <a:p>
            <a:r>
              <a:rPr lang="tr-TR" dirty="0" smtClean="0"/>
              <a:t>But we have now more computing power: GPUs, TPUs.</a:t>
            </a:r>
          </a:p>
          <a:p>
            <a:r>
              <a:rPr lang="tr-TR" dirty="0" smtClean="0"/>
              <a:t>We have much larger labeled datasets and Transfer Learning works well. (ImageNet).</a:t>
            </a:r>
          </a:p>
          <a:p>
            <a:pPr lvl="1"/>
            <a:r>
              <a:rPr lang="tr-TR" dirty="0" smtClean="0"/>
              <a:t>Deep Learning are heavily parametrized and scale well with large datasets.</a:t>
            </a:r>
          </a:p>
          <a:p>
            <a:r>
              <a:rPr lang="tr-TR" dirty="0" smtClean="0"/>
              <a:t>A lot of deep learning frameworks emergerd; supporting GPU-TPU.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5" y="3085859"/>
            <a:ext cx="4395788" cy="21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Why Deep Learning Now?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«Deep Learning», especially Convolutional Neural Networks are around since 1998 (Lecun – LeNet).</a:t>
            </a:r>
          </a:p>
          <a:p>
            <a:r>
              <a:rPr lang="tr-TR" dirty="0" smtClean="0"/>
              <a:t>But we have now more computing power: GPUs, TPUs.</a:t>
            </a:r>
          </a:p>
          <a:p>
            <a:r>
              <a:rPr lang="tr-TR" dirty="0" smtClean="0"/>
              <a:t>We have much larger labeled datasets and Transfer Learning works well. (ImageNet).</a:t>
            </a:r>
          </a:p>
          <a:p>
            <a:pPr lvl="1"/>
            <a:r>
              <a:rPr lang="tr-TR" dirty="0" smtClean="0"/>
              <a:t>Deep Learning are heavily parametrized and scale well with large datasets.</a:t>
            </a:r>
          </a:p>
          <a:p>
            <a:r>
              <a:rPr lang="tr-TR" dirty="0" smtClean="0"/>
              <a:t>A lot of deep learning frameworks emergerd; supporting GPU-TPU.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5" y="3085859"/>
            <a:ext cx="4395788" cy="21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18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2686</TotalTime>
  <Words>3871</Words>
  <Application>Microsoft Office PowerPoint</Application>
  <PresentationFormat>Widescreen</PresentationFormat>
  <Paragraphs>501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Cambria Math</vt:lpstr>
      <vt:lpstr>Century Gothic</vt:lpstr>
      <vt:lpstr>Wingdings 3</vt:lpstr>
      <vt:lpstr>Ion</vt:lpstr>
      <vt:lpstr>Object Detection: Deep Learning Approaches</vt:lpstr>
      <vt:lpstr>Contents</vt:lpstr>
      <vt:lpstr>What is Deep Learning?</vt:lpstr>
      <vt:lpstr>What is Deep Learning?</vt:lpstr>
      <vt:lpstr>What is Deep Learning?</vt:lpstr>
      <vt:lpstr>Why Deep Learning Now?</vt:lpstr>
      <vt:lpstr>Why Deep Learning Now?</vt:lpstr>
      <vt:lpstr>Why Deep Learning Now?</vt:lpstr>
      <vt:lpstr>Why Deep Learning Now?</vt:lpstr>
      <vt:lpstr>Use Cases: Speech to Text</vt:lpstr>
      <vt:lpstr>Use Cases: Vision</vt:lpstr>
      <vt:lpstr>Use Cases: NLP</vt:lpstr>
      <vt:lpstr>Use Cases: Vision + NLP</vt:lpstr>
      <vt:lpstr>Use Cases: Super Resolution – Image Restoration</vt:lpstr>
      <vt:lpstr>Use Cases: Generative Models</vt:lpstr>
      <vt:lpstr>Use Cases: Reinforcement Learning</vt:lpstr>
      <vt:lpstr>On Deep Learning Frameworks</vt:lpstr>
      <vt:lpstr>On Deep Learning Frameworks</vt:lpstr>
      <vt:lpstr>On Deep Learning Frameworks</vt:lpstr>
      <vt:lpstr>Nonlinearities</vt:lpstr>
      <vt:lpstr>Some Popular Nonlinearities</vt:lpstr>
      <vt:lpstr>Backpropogation </vt:lpstr>
      <vt:lpstr>Stochastic Gradient Descent</vt:lpstr>
      <vt:lpstr>Issues With SGD</vt:lpstr>
      <vt:lpstr>Issues With SGD</vt:lpstr>
      <vt:lpstr>Issues With SGD</vt:lpstr>
      <vt:lpstr>Effects of Momentum</vt:lpstr>
      <vt:lpstr>Automatic Scaling of the Learning Rate</vt:lpstr>
      <vt:lpstr>Automatic Scaling of the Learning Rate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Channels or «Depth» Component</vt:lpstr>
      <vt:lpstr>Channels or «Depth» Component</vt:lpstr>
      <vt:lpstr>Strides</vt:lpstr>
      <vt:lpstr>Padding</vt:lpstr>
      <vt:lpstr>Padding</vt:lpstr>
      <vt:lpstr>Pooling</vt:lpstr>
      <vt:lpstr>Some Important Architectures</vt:lpstr>
      <vt:lpstr>Some Important Architectures</vt:lpstr>
      <vt:lpstr>Some Important Architectures</vt:lpstr>
      <vt:lpstr>Some Important Architectures</vt:lpstr>
      <vt:lpstr>Some Important Architectures</vt:lpstr>
      <vt:lpstr>Some Important Architectures</vt:lpstr>
      <vt:lpstr>Object Detection Problem</vt:lpstr>
      <vt:lpstr>Object Detection Problem</vt:lpstr>
      <vt:lpstr>Object Detection Problem - Literature</vt:lpstr>
      <vt:lpstr>Sliding Window Detectors (CVPR 2005 – Dalal Triggs)</vt:lpstr>
      <vt:lpstr>Sliding Window Detectors (CVPR 2005 – Dalal Triggs)</vt:lpstr>
      <vt:lpstr>Deformable Parts Model (TPAMI-2010 Felzenswalb et al.)</vt:lpstr>
      <vt:lpstr>Region Proposal Methods</vt:lpstr>
      <vt:lpstr>Region Proposal Methods (IJCV – 2012 Uijlings et al.) </vt:lpstr>
      <vt:lpstr>Object Detection – Why Deep Learning? </vt:lpstr>
      <vt:lpstr>Object Detection – Why Deep Learning? </vt:lpstr>
      <vt:lpstr>Object Detection with DL: R-CNN (CVPR – 2014, Girshick et al.)  </vt:lpstr>
      <vt:lpstr>Object Detection with DL: R-CNN (CVPR – 2014, Girshick et al.)  </vt:lpstr>
      <vt:lpstr>Object Detection with DL: SPP-Net, ECCV – 2014  </vt:lpstr>
      <vt:lpstr>Object Detection with DL: Fast R-CNN, ICCV – 2015   </vt:lpstr>
      <vt:lpstr>Object Detection with DL: Faster R-CNN, NIPS – 2015   </vt:lpstr>
      <vt:lpstr>Object Detection with DL: Faster R-CNN, NIPS – 2015   </vt:lpstr>
      <vt:lpstr>Object Detection with DL: Faster R-CNN, NIPS – 2015   </vt:lpstr>
      <vt:lpstr>Object Detection with DL: Faster R-CNN, NIPS – 2015   </vt:lpstr>
      <vt:lpstr>Object Detection with DL: R-FCN, NIPS 2016   </vt:lpstr>
      <vt:lpstr>Object Detection with DL: Mask R-CNN, ICCV 2017   </vt:lpstr>
      <vt:lpstr>Object Detection with DL: FPN, CVPR 2017   </vt:lpstr>
      <vt:lpstr>Object Detection with DL: Single Step Detectors   </vt:lpstr>
      <vt:lpstr>Object Detection with DL: Single Step Detectors   </vt:lpstr>
      <vt:lpstr>Object Detection with DL: Single Step Detectors   </vt:lpstr>
      <vt:lpstr>Object Detection with DL: Single Step Detectors   </vt:lpstr>
      <vt:lpstr>Object Detection with DL: Single Step Detectors   </vt:lpstr>
      <vt:lpstr>Object Detection with DL: Single Step Detectors   </vt:lpstr>
      <vt:lpstr>The End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Detection: Deep Learning Approaches</dc:title>
  <dc:creator>Ufuk Can Bicici</dc:creator>
  <cp:lastModifiedBy>Ufuk Can Bicici</cp:lastModifiedBy>
  <cp:revision>102</cp:revision>
  <dcterms:created xsi:type="dcterms:W3CDTF">2018-11-19T14:06:45Z</dcterms:created>
  <dcterms:modified xsi:type="dcterms:W3CDTF">2018-11-21T12:40:46Z</dcterms:modified>
</cp:coreProperties>
</file>